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88" r:id="rId6"/>
    <p:sldId id="262" r:id="rId7"/>
    <p:sldId id="264" r:id="rId8"/>
    <p:sldId id="270" r:id="rId9"/>
    <p:sldId id="271" r:id="rId10"/>
    <p:sldId id="272" r:id="rId11"/>
    <p:sldId id="273" r:id="rId12"/>
    <p:sldId id="268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oia.ntut.edu.tw/files/11-1019-9239-1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ia.ntut.edu.tw/files/11-1019-9238-1.php" TargetMode="External"/><Relationship Id="rId5" Type="http://schemas.openxmlformats.org/officeDocument/2006/relationships/hyperlink" Target="https://oia.ntut.edu.tw/files/11-1019-9240-1.php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ia.ntut.edu.tw/files/11-1019-9243.php?Lang=zh-t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交換學生申請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懶人包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簡報製作：國際事務處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2018.12.04</a:t>
            </a:r>
          </a:p>
          <a:p>
            <a:r>
              <a:rPr lang="en-US" altLang="zh-TW" sz="1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*註：懶人包內容顯示為最新校內或合作學公布內容，供作參考之用</a:t>
            </a:r>
            <a:r>
              <a:rPr lang="en-US" altLang="zh-TW" sz="1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oia.ntut.edu.tw/ezfiles/19/1019/img/2185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24" y="5857778"/>
            <a:ext cx="4572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0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奧地利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University of Applied Sciences for Management and Communication</a:t>
            </a:r>
            <a:endParaRPr lang="zh-TW" alt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756" y="681122"/>
            <a:ext cx="2351315" cy="12704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215325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Program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Be proficient in English 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Culture, German Language, Business, Marketing…etc.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(Taught in English or German)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400 EURO / 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8235" y="3409541"/>
            <a:ext cx="1972633" cy="13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8108" y="4732714"/>
            <a:ext cx="2798158" cy="18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4" y="3427978"/>
            <a:ext cx="3685233" cy="309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7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奧地利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Salzburg University of Applied Sciences</a:t>
            </a:r>
            <a:endParaRPr lang="zh-TW" alt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134" y="681122"/>
            <a:ext cx="2162755" cy="1270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215325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Program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European CEFR English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Level B2 ) </a:t>
            </a: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Courses: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Technology, Art, Business Management…etc.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                   (Taught in English or German)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300 EURO / 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8235" y="3410553"/>
            <a:ext cx="1972633" cy="13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8108" y="4732714"/>
            <a:ext cx="2798158" cy="18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41" y="3427978"/>
            <a:ext cx="3544993" cy="309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3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推薦的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862337"/>
              </p:ext>
            </p:extLst>
          </p:nvPr>
        </p:nvGraphicFramePr>
        <p:xfrm>
          <a:off x="4987471" y="1771491"/>
          <a:ext cx="6685124" cy="342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13">
                  <a:extLst>
                    <a:ext uri="{9D8B030D-6E8A-4147-A177-3AD203B41FA5}">
                      <a16:colId xmlns:a16="http://schemas.microsoft.com/office/drawing/2014/main" val="3591994284"/>
                    </a:ext>
                  </a:extLst>
                </a:gridCol>
                <a:gridCol w="5673011">
                  <a:extLst>
                    <a:ext uri="{9D8B030D-6E8A-4147-A177-3AD203B41FA5}">
                      <a16:colId xmlns:a16="http://schemas.microsoft.com/office/drawing/2014/main" val="2535890010"/>
                    </a:ext>
                  </a:extLst>
                </a:gridCol>
              </a:tblGrid>
              <a:tr h="593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36623"/>
                  </a:ext>
                </a:extLst>
              </a:tr>
              <a:tr h="922215">
                <a:tc rowSpan="3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法國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Institut Polytechnique des Sciences Avancées (IPSA) 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370735"/>
                  </a:ext>
                </a:extLst>
              </a:tr>
              <a:tr h="868677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SIGMA Clermont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993327"/>
                  </a:ext>
                </a:extLst>
              </a:tr>
              <a:tr h="1039467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ESTIA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63395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987471" y="572222"/>
            <a:ext cx="131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歐洲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87471" y="1279578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平均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生活費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zh-TW" altLang="en-US" dirty="0"/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800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歐元</a:t>
            </a:r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法國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fr-FR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Institut Polytechnique des Sciences Avancées (IPSA)</a:t>
            </a:r>
            <a:endParaRPr lang="zh-TW" alt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874" y="821094"/>
            <a:ext cx="2202024" cy="11305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215325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Program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European CEFR English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Level B2 ) </a:t>
            </a: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Courses: Vehicle, Mechanics, Computer Science…etc.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                   (Taught mainly in English)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550 EURO / 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3992" y="3410553"/>
            <a:ext cx="1921119" cy="13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1157" y="4732714"/>
            <a:ext cx="2712060" cy="18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41" y="3460009"/>
            <a:ext cx="3544993" cy="3026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8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法國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fr-FR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SIGMA Clermont</a:t>
            </a:r>
            <a:endParaRPr lang="zh-TW" alt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74" y="811764"/>
            <a:ext cx="2166679" cy="11305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215325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Admissions</a:t>
            </a:r>
            <a:endParaRPr lang="en-US" altLang="zh-TW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European CEFR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B1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Courses: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Chemistry, Mechanics…etc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                   (Taught mainly in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French; Research mainly in English)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550 EURO / 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9933" y="3237423"/>
            <a:ext cx="2354611" cy="15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912" y="4997875"/>
            <a:ext cx="3370253" cy="16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6" y="3237422"/>
            <a:ext cx="3477528" cy="33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75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推薦的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194359"/>
              </p:ext>
            </p:extLst>
          </p:nvPr>
        </p:nvGraphicFramePr>
        <p:xfrm>
          <a:off x="4987471" y="1771491"/>
          <a:ext cx="6685124" cy="341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13">
                  <a:extLst>
                    <a:ext uri="{9D8B030D-6E8A-4147-A177-3AD203B41FA5}">
                      <a16:colId xmlns:a16="http://schemas.microsoft.com/office/drawing/2014/main" val="3591994284"/>
                    </a:ext>
                  </a:extLst>
                </a:gridCol>
                <a:gridCol w="5673011">
                  <a:extLst>
                    <a:ext uri="{9D8B030D-6E8A-4147-A177-3AD203B41FA5}">
                      <a16:colId xmlns:a16="http://schemas.microsoft.com/office/drawing/2014/main" val="2535890010"/>
                    </a:ext>
                  </a:extLst>
                </a:gridCol>
              </a:tblGrid>
              <a:tr h="56608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36623"/>
                  </a:ext>
                </a:extLst>
              </a:tr>
              <a:tr h="878902">
                <a:tc rowSpan="2"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俄羅斯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Tomsk state university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370735"/>
                  </a:ext>
                </a:extLst>
              </a:tr>
              <a:tr h="807639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Ural Federal University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993327"/>
                  </a:ext>
                </a:extLst>
              </a:tr>
              <a:tr h="116370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土耳其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METU (Middle East Technical University)</a:t>
                      </a:r>
                      <a:r>
                        <a:rPr lang="fr-FR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63395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987471" y="572222"/>
            <a:ext cx="131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亞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洲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87471" y="1279578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平均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生活費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zh-TW" altLang="en-US" dirty="0"/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10,000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–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13,000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台幣</a:t>
            </a:r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俄羅斯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fr-FR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Tomsk state university</a:t>
            </a:r>
            <a:endParaRPr lang="zh-TW" alt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74" y="893511"/>
            <a:ext cx="2166679" cy="9670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Students</a:t>
            </a:r>
            <a:endParaRPr lang="en-US" altLang="zh-TW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Intermediate Level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English/Russian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: Mechanics, Arts, Management, Computer Science…etc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                   (Taught mainly in Russian and English)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400-500 TWD (850.91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Rubles)/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4190" y="3237423"/>
            <a:ext cx="2326096" cy="15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1286" y="4997875"/>
            <a:ext cx="2889504" cy="16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4" y="3237422"/>
            <a:ext cx="3753963" cy="3363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95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俄羅斯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fr-FR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Ural Federal University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774" y="856188"/>
            <a:ext cx="1950487" cy="10995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UrFU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 International Profile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European CEFR English ( Level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B1-B2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: Social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Sciences,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Langu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age, Psychology, Economics and   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Business …etc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(Taught mainly in Russian and English)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450-550 TWD (1,000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Rubles)/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4897" y="3237423"/>
            <a:ext cx="2324681" cy="15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682" y="4997875"/>
            <a:ext cx="2402711" cy="16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4" y="3237423"/>
            <a:ext cx="3753963" cy="3363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35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土耳其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METU</a:t>
            </a:r>
            <a:br>
              <a:rPr lang="en-US" altLang="zh-TW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(Middle East Technical University)</a:t>
            </a:r>
            <a:endParaRPr lang="fr-FR" altLang="zh-TW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774" y="873280"/>
            <a:ext cx="1950487" cy="10654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Overseas Exchange Program</a:t>
            </a:r>
            <a:endParaRPr lang="en-US" altLang="zh-TW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European CEFR English ( Level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B1) 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Business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, Architecture , Environment Engineering, 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                   IT, Biology, Design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…etc. (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Taught mainly in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500-800 TWD (150YTL)/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9953" y="3270213"/>
            <a:ext cx="2904435" cy="15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9953" y="5080386"/>
            <a:ext cx="3622520" cy="12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54" y="3270213"/>
            <a:ext cx="3410417" cy="3079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47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推薦的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277701"/>
              </p:ext>
            </p:extLst>
          </p:nvPr>
        </p:nvGraphicFramePr>
        <p:xfrm>
          <a:off x="4987471" y="1771491"/>
          <a:ext cx="6685124" cy="341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13">
                  <a:extLst>
                    <a:ext uri="{9D8B030D-6E8A-4147-A177-3AD203B41FA5}">
                      <a16:colId xmlns:a16="http://schemas.microsoft.com/office/drawing/2014/main" val="3591994284"/>
                    </a:ext>
                  </a:extLst>
                </a:gridCol>
                <a:gridCol w="5673011">
                  <a:extLst>
                    <a:ext uri="{9D8B030D-6E8A-4147-A177-3AD203B41FA5}">
                      <a16:colId xmlns:a16="http://schemas.microsoft.com/office/drawing/2014/main" val="2535890010"/>
                    </a:ext>
                  </a:extLst>
                </a:gridCol>
              </a:tblGrid>
              <a:tr h="56608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36623"/>
                  </a:ext>
                </a:extLst>
              </a:tr>
              <a:tr h="878902">
                <a:tc rowSpan="3"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韓國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Dongguk University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370735"/>
                  </a:ext>
                </a:extLst>
              </a:tr>
              <a:tr h="807639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Pukyong National University (PKNU)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993327"/>
                  </a:ext>
                </a:extLst>
              </a:tr>
              <a:tr h="1163704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Chungbuk National University 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63395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987471" y="572222"/>
            <a:ext cx="131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亞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洲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87471" y="1279578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平均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生活費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zh-TW" altLang="en-US" dirty="0"/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25,000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台幣</a:t>
            </a:r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交換生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主要特性：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出國唸書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一般學分課程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實驗研修課程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，抵免母校學分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異國化交流，結交國際友人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提升語言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提升國際眼界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次要特性：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閒暇時間自助旅遊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獨立自主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，凡事靠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自己解決難題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314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韓國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 err="1">
                <a:latin typeface="Arial" panose="020B0604020202020204" pitchFamily="34" charset="0"/>
                <a:cs typeface="Arial" panose="020B0604020202020204" pitchFamily="34" charset="0"/>
              </a:rPr>
              <a:t>Dongguk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576" y="820228"/>
            <a:ext cx="2201712" cy="1092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Program</a:t>
            </a:r>
            <a:endParaRPr lang="en-US" altLang="zh-TW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Basic English skills without proof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Engineering, Chemistry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 ,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Finance, IT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, Biology,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Art…etc.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Taught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in English 20%-30%; Mainly in Korean)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7,000 TWD (250,000 KRW)/ Month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579" y="3220718"/>
            <a:ext cx="2489694" cy="1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4897" y="4917233"/>
            <a:ext cx="3347856" cy="14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03" y="3220718"/>
            <a:ext cx="3403119" cy="3178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38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韓國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 err="1">
                <a:latin typeface="Arial" panose="020B0604020202020204" pitchFamily="34" charset="0"/>
                <a:cs typeface="Arial" panose="020B0604020202020204" pitchFamily="34" charset="0"/>
              </a:rPr>
              <a:t>Pukyong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 National University (PKNU)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320" y="848220"/>
            <a:ext cx="1901911" cy="1092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Program</a:t>
            </a:r>
            <a:endParaRPr lang="en-US" altLang="zh-TW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Basic English skills without proof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:Language Programs, Business, Management…etc.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Taught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in English / Korean)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7,000 TWD (250,000 KRW)/ Month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7508" y="3220718"/>
            <a:ext cx="2473513" cy="18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5801" y="5159829"/>
            <a:ext cx="2920769" cy="15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33" y="3220718"/>
            <a:ext cx="2976466" cy="3464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49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韓國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 err="1">
                <a:latin typeface="Arial" panose="020B0604020202020204" pitchFamily="34" charset="0"/>
                <a:cs typeface="Arial" panose="020B0604020202020204" pitchFamily="34" charset="0"/>
              </a:rPr>
              <a:t>Chungbuk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 National University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485" y="357374"/>
            <a:ext cx="1640329" cy="16403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Exchange Student Program(CBNU ESP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Requirement: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Basic English/Korean skills without proof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:Engineering and Management Limited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Taught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in English / Korean)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4,700-5,500 TWD (210,000 KRW)/ Month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0144" y="3144416"/>
            <a:ext cx="2473513" cy="16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562" y="4868039"/>
            <a:ext cx="2871911" cy="163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76" y="3144416"/>
            <a:ext cx="3221223" cy="336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82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推薦的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089436"/>
              </p:ext>
            </p:extLst>
          </p:nvPr>
        </p:nvGraphicFramePr>
        <p:xfrm>
          <a:off x="4987471" y="1771491"/>
          <a:ext cx="6685124" cy="341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13">
                  <a:extLst>
                    <a:ext uri="{9D8B030D-6E8A-4147-A177-3AD203B41FA5}">
                      <a16:colId xmlns:a16="http://schemas.microsoft.com/office/drawing/2014/main" val="3591994284"/>
                    </a:ext>
                  </a:extLst>
                </a:gridCol>
                <a:gridCol w="5673011">
                  <a:extLst>
                    <a:ext uri="{9D8B030D-6E8A-4147-A177-3AD203B41FA5}">
                      <a16:colId xmlns:a16="http://schemas.microsoft.com/office/drawing/2014/main" val="2535890010"/>
                    </a:ext>
                  </a:extLst>
                </a:gridCol>
              </a:tblGrid>
              <a:tr h="56608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36623"/>
                  </a:ext>
                </a:extLst>
              </a:tr>
              <a:tr h="878902">
                <a:tc rowSpan="3"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泰國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Chulalongkorn University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370735"/>
                  </a:ext>
                </a:extLst>
              </a:tr>
              <a:tr h="807639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King Mongkut's University of Technology Thonburi (KMUTT)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993327"/>
                  </a:ext>
                </a:extLst>
              </a:tr>
              <a:tr h="1163704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King Mongkut's Institute of Technology </a:t>
                      </a:r>
                      <a:r>
                        <a:rPr lang="en-US" altLang="zh-TW" dirty="0" err="1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Ladkrabang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(KMITL)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63395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987471" y="572222"/>
            <a:ext cx="131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亞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洲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87471" y="1279578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平均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生活費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zh-TW" altLang="en-US" dirty="0"/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10,000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–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15,000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台幣</a:t>
            </a:r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泰</a:t>
            </a: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 err="1">
                <a:latin typeface="Arial" panose="020B0604020202020204" pitchFamily="34" charset="0"/>
                <a:cs typeface="Arial" panose="020B0604020202020204" pitchFamily="34" charset="0"/>
              </a:rPr>
              <a:t>Chulalongkorn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550" y="583399"/>
            <a:ext cx="2155372" cy="1438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Exchange Student Program(CBNU ESP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Requirement: Be proficient in English </a:t>
            </a: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:Accounting, Commerce, Arts, Finance, Marketing…etc.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Taught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in English)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12,600 TWD (420 USD)/ Month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4394" y="3144416"/>
            <a:ext cx="2473513" cy="15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0722" y="4914950"/>
            <a:ext cx="2576478" cy="15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32" y="3144416"/>
            <a:ext cx="3171511" cy="336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36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泰國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King Mongkut's University of Technology Thonburi (KMUTT)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550" y="690883"/>
            <a:ext cx="2155372" cy="1223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Exchange Student 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Requirement: Be proficient in English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:Engineering, Architecture, IT, Energy &amp; Environment…etc.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Taught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in English)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15,000 TWD (500 USD)/ Month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0965" y="3334475"/>
            <a:ext cx="2473513" cy="12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0722" y="4985804"/>
            <a:ext cx="2576478" cy="144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77" y="3197194"/>
            <a:ext cx="3513396" cy="3260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39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泰國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King Mongkut's Institute of Technology </a:t>
            </a:r>
            <a:r>
              <a:rPr lang="en-US" altLang="zh-TW" sz="2200" dirty="0" err="1">
                <a:latin typeface="Arial" panose="020B0604020202020204" pitchFamily="34" charset="0"/>
                <a:cs typeface="Arial" panose="020B0604020202020204" pitchFamily="34" charset="0"/>
              </a:rPr>
              <a:t>Ladkrabang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 (KMITL)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957" y="271758"/>
            <a:ext cx="1726913" cy="17269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2992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Exchange Student 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Requirement: Be proficient in English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: Courses in accordance with the school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Taught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in English)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15,000 TWD (500 USD)/ Month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772" y="3135666"/>
            <a:ext cx="2141232" cy="16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5339" y="4809469"/>
            <a:ext cx="2659223" cy="16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5" y="3135666"/>
            <a:ext cx="3203162" cy="3321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03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申請資格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於本校</a:t>
            </a:r>
            <a:r>
              <a:rPr lang="zh-TW" altLang="en-US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學士班及碩、博士班修業滿ㄧ學期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，符合學生欲申請之交換校所設立條件。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出國研修期間須維持</a:t>
            </a:r>
            <a:r>
              <a:rPr lang="zh-TW" altLang="en-US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在學學生身分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，不得辦理畢業或休學手續。</a:t>
            </a:r>
          </a:p>
          <a:p>
            <a:r>
              <a:rPr lang="zh-TW" altLang="en-US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學業</a:t>
            </a:r>
            <a:r>
              <a:rPr lang="zh-TW" altLang="en-US" u="sng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成績、</a:t>
            </a:r>
            <a:r>
              <a:rPr lang="zh-TW" altLang="en-US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外語能力</a:t>
            </a:r>
            <a:r>
              <a:rPr lang="zh-TW" altLang="en-US" u="sng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門檻：依照海外</a:t>
            </a:r>
            <a:r>
              <a:rPr lang="zh-TW" altLang="en-US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研修機構之要求標準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3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申請三步驟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快速搞懂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oia.ntut.edu.tw/ezfiles/19/1019/img/2185/TrainingAbroad_pic2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33" y="637823"/>
            <a:ext cx="381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11571"/>
              </p:ext>
            </p:extLst>
          </p:nvPr>
        </p:nvGraphicFramePr>
        <p:xfrm>
          <a:off x="6433533" y="1907823"/>
          <a:ext cx="381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78273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Step</a:t>
                      </a:r>
                      <a:r>
                        <a:rPr lang="en-US" altLang="zh-TW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1. </a:t>
                      </a:r>
                      <a:r>
                        <a:rPr lang="zh-TW" altLang="en-US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提出申請</a:t>
                      </a:r>
                      <a:r>
                        <a:rPr lang="en-US" altLang="zh-TW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校內甄選</a:t>
                      </a:r>
                      <a:r>
                        <a:rPr lang="en-US" altLang="zh-TW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42794"/>
                  </a:ext>
                </a:extLst>
              </a:tr>
            </a:tbl>
          </a:graphicData>
        </a:graphic>
      </p:graphicFrame>
      <p:pic>
        <p:nvPicPr>
          <p:cNvPr id="1028" name="Picture 4" descr="https://oia.ntut.edu.tw/ezfiles/19/1019/img/2185/TrainingAbroad_pic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33" y="2543023"/>
            <a:ext cx="3808800" cy="12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7604"/>
              </p:ext>
            </p:extLst>
          </p:nvPr>
        </p:nvGraphicFramePr>
        <p:xfrm>
          <a:off x="6433533" y="3812623"/>
          <a:ext cx="381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78273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Step</a:t>
                      </a:r>
                      <a:r>
                        <a:rPr lang="en-US" altLang="zh-TW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2. </a:t>
                      </a:r>
                      <a:r>
                        <a:rPr lang="zh-TW" altLang="en-US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提出申請</a:t>
                      </a:r>
                      <a:r>
                        <a:rPr lang="en-US" altLang="zh-TW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校外決選</a:t>
                      </a:r>
                      <a:r>
                        <a:rPr lang="en-US" altLang="zh-TW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42794"/>
                  </a:ext>
                </a:extLst>
              </a:tr>
            </a:tbl>
          </a:graphicData>
        </a:graphic>
      </p:graphicFrame>
      <p:pic>
        <p:nvPicPr>
          <p:cNvPr id="1030" name="Picture 6" descr="https://oia.ntut.edu.tw/ezfiles/19/1019/img/2185/TrainingAbroad_pic2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33" y="4447423"/>
            <a:ext cx="3808800" cy="12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50309"/>
              </p:ext>
            </p:extLst>
          </p:nvPr>
        </p:nvGraphicFramePr>
        <p:xfrm>
          <a:off x="6432333" y="5721564"/>
          <a:ext cx="381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78273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/>
                        </a:rPr>
                        <a:t>Step</a:t>
                      </a:r>
                      <a:r>
                        <a:rPr lang="en-US" altLang="zh-TW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/>
                        </a:rPr>
                        <a:t> 3. </a:t>
                      </a:r>
                      <a:r>
                        <a:rPr lang="zh-TW" altLang="en-US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/>
                        </a:rPr>
                        <a:t>出國前後應繳資料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42794"/>
                  </a:ext>
                </a:extLst>
              </a:tr>
            </a:tbl>
          </a:graphicData>
        </a:graphic>
      </p:graphicFrame>
      <p:pic>
        <p:nvPicPr>
          <p:cNvPr id="11" name="Picture 2" descr="https://oia.ntut.edu.tw/ezfiles/19/1019/img/2185/TrainingAbroad_pic2-1.jpg">
            <a:hlinkClick r:id="rId6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33" y="637823"/>
            <a:ext cx="381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28115"/>
              </p:ext>
            </p:extLst>
          </p:nvPr>
        </p:nvGraphicFramePr>
        <p:xfrm>
          <a:off x="6432333" y="1907823"/>
          <a:ext cx="381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78273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/>
                        </a:rPr>
                        <a:t>Step</a:t>
                      </a:r>
                      <a:r>
                        <a:rPr lang="en-US" altLang="zh-TW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/>
                        </a:rPr>
                        <a:t> 1. </a:t>
                      </a:r>
                      <a:r>
                        <a:rPr lang="zh-TW" altLang="en-US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/>
                        </a:rPr>
                        <a:t>提出申請</a:t>
                      </a:r>
                      <a:r>
                        <a:rPr lang="en-US" altLang="zh-TW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/>
                        </a:rPr>
                        <a:t>(</a:t>
                      </a:r>
                      <a:r>
                        <a:rPr lang="zh-TW" altLang="en-US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/>
                        </a:rPr>
                        <a:t>校內甄選</a:t>
                      </a:r>
                      <a:r>
                        <a:rPr lang="en-US" altLang="zh-TW" b="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/>
                        </a:rPr>
                        <a:t>)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42794"/>
                  </a:ext>
                </a:extLst>
              </a:tr>
            </a:tbl>
          </a:graphicData>
        </a:graphic>
      </p:graphicFrame>
      <p:pic>
        <p:nvPicPr>
          <p:cNvPr id="13" name="Picture 4" descr="https://oia.ntut.edu.tw/ezfiles/19/1019/img/2185/TrainingAbroad_pic2-2.jpg">
            <a:hlinkClick r:id="rId7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33" y="2543023"/>
            <a:ext cx="3808800" cy="12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33099"/>
              </p:ext>
            </p:extLst>
          </p:nvPr>
        </p:nvGraphicFramePr>
        <p:xfrm>
          <a:off x="6432333" y="3812623"/>
          <a:ext cx="381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78273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7"/>
                        </a:rPr>
                        <a:t>Step</a:t>
                      </a:r>
                      <a:r>
                        <a:rPr lang="en-US" altLang="zh-TW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7"/>
                        </a:rPr>
                        <a:t> 2. </a:t>
                      </a:r>
                      <a:r>
                        <a:rPr lang="zh-TW" altLang="en-US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7"/>
                        </a:rPr>
                        <a:t>提出申請</a:t>
                      </a:r>
                      <a:r>
                        <a:rPr lang="en-US" altLang="zh-TW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7"/>
                        </a:rPr>
                        <a:t>(</a:t>
                      </a:r>
                      <a:r>
                        <a:rPr lang="zh-TW" altLang="en-US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7"/>
                        </a:rPr>
                        <a:t>校外決選</a:t>
                      </a:r>
                      <a:r>
                        <a:rPr lang="en-US" altLang="zh-TW" b="1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7"/>
                        </a:rPr>
                        <a:t>)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42794"/>
                  </a:ext>
                </a:extLst>
              </a:tr>
            </a:tbl>
          </a:graphicData>
        </a:graphic>
      </p:graphicFrame>
      <p:pic>
        <p:nvPicPr>
          <p:cNvPr id="15" name="Picture 6" descr="https://oia.ntut.edu.tw/ezfiles/19/1019/img/2185/TrainingAbroad_pic2-3.jpg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33" y="4447423"/>
            <a:ext cx="3808800" cy="1269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文字方塊 5"/>
          <p:cNvSpPr txBox="1"/>
          <p:nvPr/>
        </p:nvSpPr>
        <p:spPr>
          <a:xfrm>
            <a:off x="7343023" y="185056"/>
            <a:ext cx="218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點選圖片超連結喔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3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合作學校列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91" y="1665885"/>
            <a:ext cx="6281738" cy="23925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28706" y="4276414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網址：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hlinkClick r:id="rId3"/>
              </a:rPr>
              <a:t>https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hlinkClick r:id="rId3"/>
              </a:rPr>
              <a:t>://oia.ntut.edu.tw/files/11-1019-9243.php?Lang=zh-tw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6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推薦的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247277"/>
              </p:ext>
            </p:extLst>
          </p:nvPr>
        </p:nvGraphicFramePr>
        <p:xfrm>
          <a:off x="4987471" y="1771491"/>
          <a:ext cx="6685124" cy="385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13">
                  <a:extLst>
                    <a:ext uri="{9D8B030D-6E8A-4147-A177-3AD203B41FA5}">
                      <a16:colId xmlns:a16="http://schemas.microsoft.com/office/drawing/2014/main" val="3591994284"/>
                    </a:ext>
                  </a:extLst>
                </a:gridCol>
                <a:gridCol w="5673011">
                  <a:extLst>
                    <a:ext uri="{9D8B030D-6E8A-4147-A177-3AD203B41FA5}">
                      <a16:colId xmlns:a16="http://schemas.microsoft.com/office/drawing/2014/main" val="2535890010"/>
                    </a:ext>
                  </a:extLst>
                </a:gridCol>
              </a:tblGrid>
              <a:tr h="4396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36623"/>
                  </a:ext>
                </a:extLst>
              </a:tr>
              <a:tr h="717297">
                <a:tc rowSpan="5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奧地利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Vorarlberg University of Applied Sciences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370735"/>
                  </a:ext>
                </a:extLst>
              </a:tr>
              <a:tr h="439656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The MCI Management Center Innsbruck 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993327"/>
                  </a:ext>
                </a:extLst>
              </a:tr>
              <a:tr h="769398">
                <a:tc vMerge="1">
                  <a:txBody>
                    <a:bodyPr/>
                    <a:lstStyle/>
                    <a:p>
                      <a:endParaRPr lang="zh-TW" altLang="en-US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University of Applied Sciences - </a:t>
                      </a:r>
                      <a:r>
                        <a:rPr lang="en-US" altLang="zh-TW" dirty="0" err="1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Fachhochschule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dirty="0" err="1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Kufstein</a:t>
                      </a:r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FH Tirol 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633954"/>
                  </a:ext>
                </a:extLst>
              </a:tr>
              <a:tr h="769398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University of Applied Sciences for Management and Communication 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258023"/>
                  </a:ext>
                </a:extLst>
              </a:tr>
              <a:tr h="717297">
                <a:tc vMerge="1">
                  <a:txBody>
                    <a:bodyPr/>
                    <a:lstStyle/>
                    <a:p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Salzburg University of Applied Sciences</a:t>
                      </a:r>
                      <a:endParaRPr lang="zh-TW" altLang="en-US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919361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987471" y="572222"/>
            <a:ext cx="131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歐洲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87471" y="1279578"/>
            <a:ext cx="35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平均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生活費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zh-TW" altLang="en-US" dirty="0"/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400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歐元</a:t>
            </a:r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奧地利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Vorarlberg University of Applied Sciences 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endParaRPr lang="zh-TW" alt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803" y="1020676"/>
            <a:ext cx="2269222" cy="10197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746520" y="348043"/>
            <a:ext cx="7239473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 Exchange </a:t>
            </a:r>
            <a:endParaRPr lang="en-US" altLang="zh-TW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Requirement: European CEFR English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Level B2 ) </a:t>
            </a: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Business, Engineering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 ,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Mechatronics, 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Computer Science…etc.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Accommodation: 332 - 400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/ 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5199" y="3408529"/>
            <a:ext cx="1978706" cy="13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8381" y="4727665"/>
            <a:ext cx="2817612" cy="18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93" y="3408529"/>
            <a:ext cx="3720794" cy="3129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64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奧地利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The MCI Management </a:t>
            </a:r>
            <a:b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Center Innsbruck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endParaRPr lang="zh-TW" alt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727" y="774442"/>
            <a:ext cx="2264939" cy="12566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746520" y="348043"/>
            <a:ext cx="7239473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Exchange Incoming Students</a:t>
            </a:r>
          </a:p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Be proficient in English </a:t>
            </a:r>
          </a:p>
          <a:p>
            <a:pPr marL="285750" indent="-285750">
              <a:lnSpc>
                <a:spcPct val="200000"/>
              </a:lnSpc>
              <a:buFont typeface="Wingdings 2" panose="05020102010507070707" pitchFamily="18" charset="2"/>
              <a:buChar char="R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Courses: Business &amp; Technology, Management , Marketing…etc.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295-325 EURO / Month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5200" y="3408529"/>
            <a:ext cx="1978704" cy="13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8381" y="4729105"/>
            <a:ext cx="2817612" cy="18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9" y="3408529"/>
            <a:ext cx="3681961" cy="3129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35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奧地利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University of Applied Sciences – </a:t>
            </a:r>
            <a:b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200" dirty="0" err="1">
                <a:latin typeface="Arial" panose="020B0604020202020204" pitchFamily="34" charset="0"/>
                <a:cs typeface="Arial" panose="020B0604020202020204" pitchFamily="34" charset="0"/>
              </a:rPr>
              <a:t>Fachhochschule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200" dirty="0" err="1">
                <a:latin typeface="Arial" panose="020B0604020202020204" pitchFamily="34" charset="0"/>
                <a:cs typeface="Arial" panose="020B0604020202020204" pitchFamily="34" charset="0"/>
              </a:rPr>
              <a:t>Kufstein</a:t>
            </a:r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 FH Tirol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endParaRPr lang="zh-TW" alt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654" y="895740"/>
            <a:ext cx="2377649" cy="10651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4662544" y="357374"/>
            <a:ext cx="7445480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Exchange Program: </a:t>
            </a:r>
            <a:r>
              <a:rPr lang="en-US" altLang="zh-TW" b="1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Program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Language Requirement: Be proficient in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English/German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 2" panose="05020102010507070707" pitchFamily="18" charset="2"/>
              <a:buChar char="R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Courses: Business &amp; Technology,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Management,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Marketing…etc.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                   (Taught in English or German)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Accommodation: Average 300 EURO / Month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5200" y="3409541"/>
            <a:ext cx="1978704" cy="13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8381" y="4732714"/>
            <a:ext cx="2817612" cy="18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4" y="3408529"/>
            <a:ext cx="3685233" cy="3129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5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TM16401371[[fn=圖集]]</Template>
  <TotalTime>1013</TotalTime>
  <Words>1028</Words>
  <Application>Microsoft Office PowerPoint</Application>
  <PresentationFormat>寬螢幕</PresentationFormat>
  <Paragraphs>172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新細明體</vt:lpstr>
      <vt:lpstr>標楷體</vt:lpstr>
      <vt:lpstr>Arial</vt:lpstr>
      <vt:lpstr>Calibri Light</vt:lpstr>
      <vt:lpstr>Rockwell</vt:lpstr>
      <vt:lpstr>Wingdings</vt:lpstr>
      <vt:lpstr>Wingdings 2</vt:lpstr>
      <vt:lpstr>Atlas</vt:lpstr>
      <vt:lpstr>交換學生申請 (懶人包)</vt:lpstr>
      <vt:lpstr>交換生 特點</vt:lpstr>
      <vt:lpstr>申請資格</vt:lpstr>
      <vt:lpstr>申請三步驟 快速搞懂~!</vt:lpstr>
      <vt:lpstr>合作學校列表</vt:lpstr>
      <vt:lpstr>推薦的 合作學校</vt:lpstr>
      <vt:lpstr>奧地利 Vorarlberg University of Applied Sciences  </vt:lpstr>
      <vt:lpstr>奧地利 The MCI Management  Center Innsbruck </vt:lpstr>
      <vt:lpstr>奧地利 University of Applied Sciences –  Fachhochschule Kufstein FH Tirol </vt:lpstr>
      <vt:lpstr>奧地利 University of Applied Sciences for Management and Communication</vt:lpstr>
      <vt:lpstr>奧地利 Salzburg University of Applied Sciences</vt:lpstr>
      <vt:lpstr>推薦的 合作學校</vt:lpstr>
      <vt:lpstr>法國 Institut Polytechnique des Sciences Avancées (IPSA)</vt:lpstr>
      <vt:lpstr>法國 SIGMA Clermont</vt:lpstr>
      <vt:lpstr>推薦的 合作學校</vt:lpstr>
      <vt:lpstr>俄羅斯 Tomsk state university</vt:lpstr>
      <vt:lpstr>俄羅斯 Ural Federal University</vt:lpstr>
      <vt:lpstr>土耳其 METU  (Middle East Technical University)</vt:lpstr>
      <vt:lpstr>推薦的 合作學校</vt:lpstr>
      <vt:lpstr>韓國 Dongguk University</vt:lpstr>
      <vt:lpstr>韓國 Pukyong National University (PKNU)</vt:lpstr>
      <vt:lpstr>韓國 Chungbuk National University</vt:lpstr>
      <vt:lpstr>推薦的 合作學校</vt:lpstr>
      <vt:lpstr>泰國 Chulalongkorn University</vt:lpstr>
      <vt:lpstr>泰國 King Mongkut's University of Technology Thonburi (KMUTT)</vt:lpstr>
      <vt:lpstr>泰國 King Mongkut's Institute of Technology Ladkrabang (KMITL)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成為交換學生有何好處?</dc:title>
  <dc:creator>user</dc:creator>
  <cp:lastModifiedBy>user</cp:lastModifiedBy>
  <cp:revision>154</cp:revision>
  <dcterms:created xsi:type="dcterms:W3CDTF">2018-12-04T06:13:53Z</dcterms:created>
  <dcterms:modified xsi:type="dcterms:W3CDTF">2018-12-07T09:42:18Z</dcterms:modified>
</cp:coreProperties>
</file>