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  <p:sldMasterId id="2147483714" r:id="rId2"/>
  </p:sldMasterIdLst>
  <p:sldIdLst>
    <p:sldId id="256" r:id="rId3"/>
  </p:sldIdLst>
  <p:sldSz cx="30279975" cy="21386800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36563" indent="20638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874713" indent="39688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11275" indent="60325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749425" indent="79375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6FF66"/>
    <a:srgbClr val="66FF33"/>
    <a:srgbClr val="00FFFF"/>
    <a:srgbClr val="A50021"/>
    <a:srgbClr val="9966FF"/>
    <a:srgbClr val="FF00FF"/>
    <a:srgbClr val="FFFFFF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0514" autoAdjust="0"/>
    <p:restoredTop sz="99820" autoAdjust="0"/>
  </p:normalViewPr>
  <p:slideViewPr>
    <p:cSldViewPr>
      <p:cViewPr>
        <p:scale>
          <a:sx n="20" d="100"/>
          <a:sy n="20" d="100"/>
        </p:scale>
        <p:origin x="-948" y="-330"/>
      </p:cViewPr>
      <p:guideLst>
        <p:guide orient="horz" pos="6736"/>
        <p:guide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13110" y="856018"/>
            <a:ext cx="27253757" cy="3564467"/>
          </a:xfrm>
          <a:prstGeom prst="rect">
            <a:avLst/>
          </a:prstGeom>
        </p:spPr>
        <p:txBody>
          <a:bodyPr lIns="87472" tIns="43736" rIns="87472" bIns="43736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13110" y="4990463"/>
            <a:ext cx="27253757" cy="14114324"/>
          </a:xfrm>
          <a:prstGeom prst="rect">
            <a:avLst/>
          </a:prstGeom>
        </p:spPr>
        <p:txBody>
          <a:bodyPr lIns="87472" tIns="43736" rIns="87472" bIns="43736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1953428" y="856017"/>
            <a:ext cx="6813439" cy="18248770"/>
          </a:xfrm>
          <a:prstGeom prst="rect">
            <a:avLst/>
          </a:prstGeom>
        </p:spPr>
        <p:txBody>
          <a:bodyPr vert="eaVert" lIns="87472" tIns="43736" rIns="87472" bIns="43736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513109" y="856017"/>
            <a:ext cx="20226703" cy="18248770"/>
          </a:xfrm>
          <a:prstGeom prst="rect">
            <a:avLst/>
          </a:prstGeom>
        </p:spPr>
        <p:txBody>
          <a:bodyPr vert="eaVert" lIns="87472" tIns="43736" rIns="87472" bIns="43736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0"/>
            <a:ext cx="30279975" cy="21386800"/>
            <a:chOff x="0" y="0"/>
            <a:chExt cx="5760" cy="4320"/>
          </a:xfrm>
        </p:grpSpPr>
        <p:pic>
          <p:nvPicPr>
            <p:cNvPr id="18435" name="Picture 3" descr="框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4" y="240"/>
              <a:ext cx="5232" cy="3865"/>
            </a:xfrm>
            <a:prstGeom prst="rect">
              <a:avLst/>
            </a:prstGeom>
            <a:noFill/>
          </p:spPr>
        </p:pic>
        <p:pic>
          <p:nvPicPr>
            <p:cNvPr id="18436" name="Picture 4" descr="花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1200"/>
              <a:ext cx="1644" cy="1565"/>
            </a:xfrm>
            <a:prstGeom prst="rect">
              <a:avLst/>
            </a:prstGeom>
            <a:noFill/>
          </p:spPr>
        </p:pic>
        <p:pic>
          <p:nvPicPr>
            <p:cNvPr id="18437" name="Picture 5" descr="花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2262"/>
              <a:ext cx="2163" cy="2058"/>
            </a:xfrm>
            <a:prstGeom prst="rect">
              <a:avLst/>
            </a:prstGeom>
            <a:noFill/>
          </p:spPr>
        </p:pic>
        <p:pic>
          <p:nvPicPr>
            <p:cNvPr id="18438" name="Picture 6" descr="葉子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608" y="0"/>
              <a:ext cx="1152" cy="1042"/>
            </a:xfrm>
            <a:prstGeom prst="rect">
              <a:avLst/>
            </a:prstGeom>
            <a:noFill/>
          </p:spPr>
        </p:pic>
      </p:grpSp>
      <p:sp>
        <p:nvSpPr>
          <p:cNvPr id="1843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0345809" y="6415816"/>
            <a:ext cx="4794179" cy="10693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16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20027B81-A107-4173-9374-FE11104393BA}" type="datetimeFigureOut">
              <a:rPr lang="zh-TW" altLang="en-US"/>
              <a:pPr/>
              <a:t>2017/5/23</a:t>
            </a:fld>
            <a:endParaRPr lang="en-US" altLang="zh-TW"/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3A77AF6-2C6F-41F7-9FA8-5C29C81DE591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1844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5897438" y="4039879"/>
            <a:ext cx="8830909" cy="13069337"/>
          </a:xfrm>
        </p:spPr>
        <p:txBody>
          <a:bodyPr/>
          <a:lstStyle>
            <a:lvl1pPr>
              <a:defRPr sz="161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2" name="Text Box 224"/>
          <p:cNvSpPr txBox="1">
            <a:spLocks noChangeArrowheads="1"/>
          </p:cNvSpPr>
          <p:nvPr userDrawn="1"/>
        </p:nvSpPr>
        <p:spPr bwMode="auto">
          <a:xfrm>
            <a:off x="6156240" y="380105"/>
            <a:ext cx="14677544" cy="2711544"/>
          </a:xfrm>
          <a:prstGeom prst="rect">
            <a:avLst/>
          </a:prstGeom>
          <a:noFill/>
          <a:ln w="165100" cmpd="dbl" algn="ctr">
            <a:noFill/>
            <a:prstDash val="sysDot"/>
            <a:miter lim="800000"/>
            <a:headEnd/>
            <a:tailEnd/>
          </a:ln>
          <a:effectLst/>
        </p:spPr>
        <p:txBody>
          <a:bodyPr wrap="none" lIns="122460" tIns="61230" rIns="122460" bIns="61230">
            <a:spAutoFit/>
          </a:bodyPr>
          <a:lstStyle/>
          <a:p>
            <a:pPr defTabSz="624146">
              <a:spcAft>
                <a:spcPts val="1722"/>
              </a:spcAft>
              <a:defRPr/>
            </a:pPr>
            <a:r>
              <a:rPr lang="zh-TW" altLang="en-US" sz="77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國立臺北科技大學機械工程系</a:t>
            </a:r>
            <a:endParaRPr lang="en-US" altLang="zh-TW" sz="7700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 defTabSz="624146">
              <a:spcAft>
                <a:spcPts val="1722"/>
              </a:spcAft>
              <a:defRPr/>
            </a:pPr>
            <a:r>
              <a:rPr lang="zh-TW" altLang="en-US" sz="77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</a:t>
            </a:r>
            <a:r>
              <a:rPr lang="en-US" altLang="zh-TW" sz="77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101</a:t>
            </a:r>
            <a:r>
              <a:rPr lang="zh-TW" altLang="en-US" sz="77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學年度實務專題成果報告</a:t>
            </a:r>
          </a:p>
        </p:txBody>
      </p:sp>
      <p:sp>
        <p:nvSpPr>
          <p:cNvPr id="18445" name="AutoShape 227"/>
          <p:cNvSpPr>
            <a:spLocks noChangeArrowheads="1"/>
          </p:cNvSpPr>
          <p:nvPr userDrawn="1"/>
        </p:nvSpPr>
        <p:spPr bwMode="auto">
          <a:xfrm>
            <a:off x="321411" y="4039879"/>
            <a:ext cx="29598945" cy="1542846"/>
          </a:xfrm>
          <a:prstGeom prst="flowChartAlternateProcess">
            <a:avLst/>
          </a:prstGeom>
          <a:gradFill rotWithShape="1">
            <a:gsLst>
              <a:gs pos="0">
                <a:schemeClr val="tx1"/>
              </a:gs>
              <a:gs pos="100000">
                <a:srgbClr val="FFFF99"/>
              </a:gs>
            </a:gsLst>
            <a:lin ang="5400000" scaled="1"/>
          </a:gradFill>
          <a:ln w="165100" cmpd="dbl" algn="ctr">
            <a:solidFill>
              <a:srgbClr val="7030A0"/>
            </a:solidFill>
            <a:prstDash val="sysDot"/>
            <a:miter lim="800000"/>
            <a:headEnd/>
            <a:tailEnd/>
          </a:ln>
        </p:spPr>
        <p:txBody>
          <a:bodyPr wrap="none" lIns="122460" tIns="61230" rIns="122460" bIns="61230" anchor="ctr"/>
          <a:lstStyle/>
          <a:p>
            <a:endParaRPr lang="zh-TW" altLang="en-US"/>
          </a:p>
        </p:txBody>
      </p:sp>
      <p:sp>
        <p:nvSpPr>
          <p:cNvPr id="18446" name="AutoShape 225"/>
          <p:cNvSpPr>
            <a:spLocks noChangeArrowheads="1"/>
          </p:cNvSpPr>
          <p:nvPr userDrawn="1"/>
        </p:nvSpPr>
        <p:spPr bwMode="auto">
          <a:xfrm>
            <a:off x="1211469" y="2423031"/>
            <a:ext cx="28059324" cy="1853433"/>
          </a:xfrm>
          <a:prstGeom prst="roundRect">
            <a:avLst>
              <a:gd name="adj" fmla="val 16667"/>
            </a:avLst>
          </a:prstGeom>
          <a:solidFill>
            <a:srgbClr val="9966FF"/>
          </a:solidFill>
          <a:ln w="165100" cmpd="dbl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lIns="87444" tIns="43721" rIns="87444" bIns="43721" anchor="ctr"/>
          <a:lstStyle/>
          <a:p>
            <a:pPr algn="ctr" defTabSz="2951163"/>
            <a:endParaRPr kumimoji="0" lang="zh-TW" altLang="zh-TW" sz="5700">
              <a:solidFill>
                <a:srgbClr val="000000"/>
              </a:solidFill>
              <a:ea typeface="標楷體" pitchFamily="65" charset="-120"/>
            </a:endParaRPr>
          </a:p>
        </p:txBody>
      </p:sp>
      <p:pic>
        <p:nvPicPr>
          <p:cNvPr id="18447" name="Picture 31" descr="機械系"/>
          <p:cNvPicPr>
            <a:picLocks noChangeAspect="1" noChangeArrowheads="1"/>
          </p:cNvPicPr>
          <p:nvPr userDrawn="1"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13755" y="380106"/>
            <a:ext cx="4007511" cy="192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8" name="圖片 5" descr="100_NTUT_logo.jpg"/>
          <p:cNvPicPr>
            <a:picLocks noChangeAspect="1"/>
          </p:cNvPicPr>
          <p:nvPr userDrawn="1"/>
        </p:nvPicPr>
        <p:blipFill>
          <a:blip r:embed="rId7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l="30832"/>
          <a:stretch>
            <a:fillRect/>
          </a:stretch>
        </p:blipFill>
        <p:spPr bwMode="auto">
          <a:xfrm>
            <a:off x="2703891" y="20571649"/>
            <a:ext cx="4931285" cy="62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9" name="圖片 6" descr="100_NTUT_logo.jpg"/>
          <p:cNvPicPr>
            <a:picLocks noChangeAspect="1"/>
          </p:cNvPicPr>
          <p:nvPr userDrawn="1"/>
        </p:nvPicPr>
        <p:blipFill>
          <a:blip r:embed="rId7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l="4904" r="90807"/>
          <a:stretch>
            <a:fillRect/>
          </a:stretch>
        </p:blipFill>
        <p:spPr bwMode="auto">
          <a:xfrm>
            <a:off x="1989147" y="20560437"/>
            <a:ext cx="305677" cy="62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0" name="圖片 7" descr="100_NTUT_logo.jpg"/>
          <p:cNvPicPr>
            <a:picLocks noChangeAspect="1"/>
          </p:cNvPicPr>
          <p:nvPr userDrawn="1"/>
        </p:nvPicPr>
        <p:blipFill>
          <a:blip r:embed="rId7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r="80824"/>
          <a:stretch>
            <a:fillRect/>
          </a:stretch>
        </p:blipFill>
        <p:spPr bwMode="auto">
          <a:xfrm>
            <a:off x="568649" y="20545859"/>
            <a:ext cx="1366555" cy="624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2E3BF8-78C8-4521-94E2-E5756D65B8F1}" type="datetimeFigureOut">
              <a:rPr lang="zh-TW" altLang="en-US"/>
              <a:pPr/>
              <a:t>2017/5/23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4DC41-7C38-46D9-B61D-4A7385D3D8F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91471" y="13743212"/>
            <a:ext cx="25737530" cy="42473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391471" y="9064218"/>
            <a:ext cx="25737530" cy="4678994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2B5CB6-B31D-410B-B08F-79D290C91617}" type="datetimeFigureOut">
              <a:rPr lang="zh-TW" altLang="en-US"/>
              <a:pPr/>
              <a:t>2017/5/23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AEBEF6-1450-47FA-AFA5-BAAE0E6789B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309078" y="4277585"/>
            <a:ext cx="6956392" cy="128316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3481242" y="4277585"/>
            <a:ext cx="6958640" cy="128316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7C7655-19D2-4D8B-8313-70421D8CF3FB}" type="datetimeFigureOut">
              <a:rPr lang="zh-TW" altLang="en-US"/>
              <a:pPr/>
              <a:t>2017/5/23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640E8-D725-46AA-BE22-3757961CAD9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14898" y="856638"/>
            <a:ext cx="27250179" cy="3564467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14898" y="4787755"/>
            <a:ext cx="13377851" cy="19947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14898" y="6782467"/>
            <a:ext cx="13377851" cy="123225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5382732" y="4787755"/>
            <a:ext cx="13382346" cy="19947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5382732" y="6782467"/>
            <a:ext cx="13382346" cy="123225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70A38B-0C26-472F-9EF0-BAAFB10C760B}" type="datetimeFigureOut">
              <a:rPr lang="zh-TW" altLang="en-US"/>
              <a:pPr/>
              <a:t>2017/5/23</a:t>
            </a:fld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519DE5-7D92-47CA-AB63-A2FFBAFCF1C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BC58E0-8F1F-4626-AD5A-B87167A64ECD}" type="datetimeFigureOut">
              <a:rPr lang="zh-TW" altLang="en-US"/>
              <a:pPr/>
              <a:t>2017/5/23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A701E-8437-41FD-ACDD-D73E0B2227D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B72692-928A-44BE-9137-81AFFE0C8713}" type="datetimeFigureOut">
              <a:rPr lang="zh-TW" altLang="en-US"/>
              <a:pPr/>
              <a:t>2017/5/23</a:t>
            </a:fld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D4B4F-CAEE-4BAA-BA91-8CA177F6989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14898" y="851032"/>
            <a:ext cx="9961464" cy="362389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38230" y="851032"/>
            <a:ext cx="16926847" cy="182540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514898" y="4474925"/>
            <a:ext cx="9961464" cy="146301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C51672-78DF-4CA3-9370-4F4AB13B3A28}" type="datetimeFigureOut">
              <a:rPr lang="zh-TW" altLang="en-US"/>
              <a:pPr/>
              <a:t>2017/5/23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4C46B7-7AB5-446A-89A2-DDF6780815D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35973" y="14970984"/>
            <a:ext cx="18167535" cy="17670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935973" y="1910617"/>
            <a:ext cx="18167535" cy="128327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935973" y="16738081"/>
            <a:ext cx="18167535" cy="2510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84BF38-B3AA-43F6-8D09-F9E16AF4D17A}" type="datetimeFigureOut">
              <a:rPr lang="zh-TW" altLang="en-US"/>
              <a:pPr/>
              <a:t>2017/5/23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71EE06-C42C-4487-BF68-72F968D5525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92047" y="13743419"/>
            <a:ext cx="25738423" cy="4247604"/>
          </a:xfrm>
          <a:prstGeom prst="rect">
            <a:avLst/>
          </a:prstGeom>
        </p:spPr>
        <p:txBody>
          <a:bodyPr lIns="87472" tIns="43736" rIns="87472" bIns="43736" anchor="t"/>
          <a:lstStyle>
            <a:lvl1pPr algn="l">
              <a:defRPr sz="38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392047" y="9064140"/>
            <a:ext cx="25738423" cy="4679280"/>
          </a:xfrm>
          <a:prstGeom prst="rect">
            <a:avLst/>
          </a:prstGeom>
        </p:spPr>
        <p:txBody>
          <a:bodyPr lIns="87472" tIns="43736" rIns="87472" bIns="43736" anchor="b"/>
          <a:lstStyle>
            <a:lvl1pPr marL="0" indent="0">
              <a:buNone/>
              <a:defRPr sz="1900"/>
            </a:lvl1pPr>
            <a:lvl2pPr marL="437358" indent="0">
              <a:buNone/>
              <a:defRPr sz="1700"/>
            </a:lvl2pPr>
            <a:lvl3pPr marL="874715" indent="0">
              <a:buNone/>
              <a:defRPr sz="1500"/>
            </a:lvl3pPr>
            <a:lvl4pPr marL="1312073" indent="0">
              <a:buNone/>
              <a:defRPr sz="1300"/>
            </a:lvl4pPr>
            <a:lvl5pPr marL="1749430" indent="0">
              <a:buNone/>
              <a:defRPr sz="1300"/>
            </a:lvl5pPr>
            <a:lvl6pPr marL="2186788" indent="0">
              <a:buNone/>
              <a:defRPr sz="1300"/>
            </a:lvl6pPr>
            <a:lvl7pPr marL="2624145" indent="0">
              <a:buNone/>
              <a:defRPr sz="1300"/>
            </a:lvl7pPr>
            <a:lvl8pPr marL="3061503" indent="0">
              <a:buNone/>
              <a:defRPr sz="1300"/>
            </a:lvl8pPr>
            <a:lvl9pPr marL="3498860" indent="0">
              <a:buNone/>
              <a:defRPr sz="1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1E2178-C854-4864-9C03-E59AD34A8DCE}" type="datetimeFigureOut">
              <a:rPr lang="zh-TW" altLang="en-US"/>
              <a:pPr/>
              <a:t>2017/5/23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07021-6C02-4C64-A1E3-8028BBE975B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1828913" y="4039879"/>
            <a:ext cx="5171781" cy="1306933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309079" y="4039879"/>
            <a:ext cx="15304063" cy="1306933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0689EB-ECC1-4C8E-9C52-8616D04653F9}" type="datetimeFigureOut">
              <a:rPr lang="zh-TW" altLang="en-US"/>
              <a:pPr/>
              <a:t>2017/5/23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0297E-D1A4-45D8-92FD-BA89B2FAF3F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13110" y="856018"/>
            <a:ext cx="27253757" cy="3564467"/>
          </a:xfrm>
          <a:prstGeom prst="rect">
            <a:avLst/>
          </a:prstGeom>
        </p:spPr>
        <p:txBody>
          <a:bodyPr lIns="87472" tIns="43736" rIns="87472" bIns="43736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513108" y="4990463"/>
            <a:ext cx="13520071" cy="14114324"/>
          </a:xfrm>
          <a:prstGeom prst="rect">
            <a:avLst/>
          </a:prstGeom>
        </p:spPr>
        <p:txBody>
          <a:bodyPr lIns="87472" tIns="43736" rIns="87472" bIns="43736"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246796" y="4990463"/>
            <a:ext cx="13520071" cy="14114324"/>
          </a:xfrm>
          <a:prstGeom prst="rect">
            <a:avLst/>
          </a:prstGeom>
        </p:spPr>
        <p:txBody>
          <a:bodyPr lIns="87472" tIns="43736" rIns="87472" bIns="43736"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13110" y="856018"/>
            <a:ext cx="27253757" cy="3564467"/>
          </a:xfrm>
          <a:prstGeom prst="rect">
            <a:avLst/>
          </a:prstGeom>
        </p:spPr>
        <p:txBody>
          <a:bodyPr lIns="87472" tIns="43736" rIns="87472" bIns="43736"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13108" y="4787198"/>
            <a:ext cx="13379887" cy="1994928"/>
          </a:xfrm>
          <a:prstGeom prst="rect">
            <a:avLst/>
          </a:prstGeom>
        </p:spPr>
        <p:txBody>
          <a:bodyPr lIns="87472" tIns="43736" rIns="87472" bIns="43736" anchor="b"/>
          <a:lstStyle>
            <a:lvl1pPr marL="0" indent="0">
              <a:buNone/>
              <a:defRPr sz="2300" b="1"/>
            </a:lvl1pPr>
            <a:lvl2pPr marL="437358" indent="0">
              <a:buNone/>
              <a:defRPr sz="1900" b="1"/>
            </a:lvl2pPr>
            <a:lvl3pPr marL="874715" indent="0">
              <a:buNone/>
              <a:defRPr sz="1700" b="1"/>
            </a:lvl3pPr>
            <a:lvl4pPr marL="1312073" indent="0">
              <a:buNone/>
              <a:defRPr sz="1500" b="1"/>
            </a:lvl4pPr>
            <a:lvl5pPr marL="1749430" indent="0">
              <a:buNone/>
              <a:defRPr sz="1500" b="1"/>
            </a:lvl5pPr>
            <a:lvl6pPr marL="2186788" indent="0">
              <a:buNone/>
              <a:defRPr sz="1500" b="1"/>
            </a:lvl6pPr>
            <a:lvl7pPr marL="2624145" indent="0">
              <a:buNone/>
              <a:defRPr sz="1500" b="1"/>
            </a:lvl7pPr>
            <a:lvl8pPr marL="3061503" indent="0">
              <a:buNone/>
              <a:defRPr sz="1500" b="1"/>
            </a:lvl8pPr>
            <a:lvl9pPr marL="3498860" indent="0">
              <a:buNone/>
              <a:defRPr sz="15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13108" y="6782126"/>
            <a:ext cx="13379887" cy="12322661"/>
          </a:xfrm>
          <a:prstGeom prst="rect">
            <a:avLst/>
          </a:prstGeom>
        </p:spPr>
        <p:txBody>
          <a:bodyPr lIns="87472" tIns="43736" rIns="87472" bIns="43736"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5382531" y="4787198"/>
            <a:ext cx="13384336" cy="1994928"/>
          </a:xfrm>
          <a:prstGeom prst="rect">
            <a:avLst/>
          </a:prstGeom>
        </p:spPr>
        <p:txBody>
          <a:bodyPr lIns="87472" tIns="43736" rIns="87472" bIns="43736" anchor="b"/>
          <a:lstStyle>
            <a:lvl1pPr marL="0" indent="0">
              <a:buNone/>
              <a:defRPr sz="2300" b="1"/>
            </a:lvl1pPr>
            <a:lvl2pPr marL="437358" indent="0">
              <a:buNone/>
              <a:defRPr sz="1900" b="1"/>
            </a:lvl2pPr>
            <a:lvl3pPr marL="874715" indent="0">
              <a:buNone/>
              <a:defRPr sz="1700" b="1"/>
            </a:lvl3pPr>
            <a:lvl4pPr marL="1312073" indent="0">
              <a:buNone/>
              <a:defRPr sz="1500" b="1"/>
            </a:lvl4pPr>
            <a:lvl5pPr marL="1749430" indent="0">
              <a:buNone/>
              <a:defRPr sz="1500" b="1"/>
            </a:lvl5pPr>
            <a:lvl6pPr marL="2186788" indent="0">
              <a:buNone/>
              <a:defRPr sz="1500" b="1"/>
            </a:lvl6pPr>
            <a:lvl7pPr marL="2624145" indent="0">
              <a:buNone/>
              <a:defRPr sz="1500" b="1"/>
            </a:lvl7pPr>
            <a:lvl8pPr marL="3061503" indent="0">
              <a:buNone/>
              <a:defRPr sz="1500" b="1"/>
            </a:lvl8pPr>
            <a:lvl9pPr marL="3498860" indent="0">
              <a:buNone/>
              <a:defRPr sz="15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5382531" y="6782126"/>
            <a:ext cx="13384336" cy="12322661"/>
          </a:xfrm>
          <a:prstGeom prst="rect">
            <a:avLst/>
          </a:prstGeom>
        </p:spPr>
        <p:txBody>
          <a:bodyPr lIns="87472" tIns="43736" rIns="87472" bIns="43736"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13110" y="856018"/>
            <a:ext cx="27253757" cy="3564467"/>
          </a:xfrm>
          <a:prstGeom prst="rect">
            <a:avLst/>
          </a:prstGeom>
        </p:spPr>
        <p:txBody>
          <a:bodyPr lIns="87472" tIns="43736" rIns="87472" bIns="43736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13110" y="851827"/>
            <a:ext cx="9962041" cy="3623141"/>
          </a:xfrm>
          <a:prstGeom prst="rect">
            <a:avLst/>
          </a:prstGeom>
        </p:spPr>
        <p:txBody>
          <a:bodyPr lIns="87472" tIns="43736" rIns="87472" bIns="43736" anchor="b"/>
          <a:lstStyle>
            <a:lvl1pPr algn="l">
              <a:defRPr sz="19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37851" y="851826"/>
            <a:ext cx="16929016" cy="18252961"/>
          </a:xfrm>
          <a:prstGeom prst="rect">
            <a:avLst/>
          </a:prstGeom>
        </p:spPr>
        <p:txBody>
          <a:bodyPr lIns="87472" tIns="43736" rIns="87472" bIns="43736"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513110" y="4474967"/>
            <a:ext cx="9962041" cy="14629820"/>
          </a:xfrm>
          <a:prstGeom prst="rect">
            <a:avLst/>
          </a:prstGeom>
        </p:spPr>
        <p:txBody>
          <a:bodyPr lIns="87472" tIns="43736" rIns="87472" bIns="43736"/>
          <a:lstStyle>
            <a:lvl1pPr marL="0" indent="0">
              <a:buNone/>
              <a:defRPr sz="1300"/>
            </a:lvl1pPr>
            <a:lvl2pPr marL="437358" indent="0">
              <a:buNone/>
              <a:defRPr sz="1100"/>
            </a:lvl2pPr>
            <a:lvl3pPr marL="874715" indent="0">
              <a:buNone/>
              <a:defRPr sz="1000"/>
            </a:lvl3pPr>
            <a:lvl4pPr marL="1312073" indent="0">
              <a:buNone/>
              <a:defRPr sz="900"/>
            </a:lvl4pPr>
            <a:lvl5pPr marL="1749430" indent="0">
              <a:buNone/>
              <a:defRPr sz="900"/>
            </a:lvl5pPr>
            <a:lvl6pPr marL="2186788" indent="0">
              <a:buNone/>
              <a:defRPr sz="900"/>
            </a:lvl6pPr>
            <a:lvl7pPr marL="2624145" indent="0">
              <a:buNone/>
              <a:defRPr sz="900"/>
            </a:lvl7pPr>
            <a:lvl8pPr marL="3061503" indent="0">
              <a:buNone/>
              <a:defRPr sz="900"/>
            </a:lvl8pPr>
            <a:lvl9pPr marL="349886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34503" y="14970341"/>
            <a:ext cx="18168430" cy="1767565"/>
          </a:xfrm>
          <a:prstGeom prst="rect">
            <a:avLst/>
          </a:prstGeom>
        </p:spPr>
        <p:txBody>
          <a:bodyPr lIns="87472" tIns="43736" rIns="87472" bIns="43736" anchor="b"/>
          <a:lstStyle>
            <a:lvl1pPr algn="l">
              <a:defRPr sz="19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934503" y="1911108"/>
            <a:ext cx="18168430" cy="12831871"/>
          </a:xfrm>
          <a:prstGeom prst="rect">
            <a:avLst/>
          </a:prstGeom>
        </p:spPr>
        <p:txBody>
          <a:bodyPr lIns="87472" tIns="43736" rIns="87472" bIns="43736"/>
          <a:lstStyle>
            <a:lvl1pPr marL="0" indent="0">
              <a:buNone/>
              <a:defRPr sz="3100"/>
            </a:lvl1pPr>
            <a:lvl2pPr marL="437358" indent="0">
              <a:buNone/>
              <a:defRPr sz="2700"/>
            </a:lvl2pPr>
            <a:lvl3pPr marL="874715" indent="0">
              <a:buNone/>
              <a:defRPr sz="2300"/>
            </a:lvl3pPr>
            <a:lvl4pPr marL="1312073" indent="0">
              <a:buNone/>
              <a:defRPr sz="1900"/>
            </a:lvl4pPr>
            <a:lvl5pPr marL="1749430" indent="0">
              <a:buNone/>
              <a:defRPr sz="1900"/>
            </a:lvl5pPr>
            <a:lvl6pPr marL="2186788" indent="0">
              <a:buNone/>
              <a:defRPr sz="1900"/>
            </a:lvl6pPr>
            <a:lvl7pPr marL="2624145" indent="0">
              <a:buNone/>
              <a:defRPr sz="1900"/>
            </a:lvl7pPr>
            <a:lvl8pPr marL="3061503" indent="0">
              <a:buNone/>
              <a:defRPr sz="1900"/>
            </a:lvl8pPr>
            <a:lvl9pPr marL="3498860" indent="0">
              <a:buNone/>
              <a:defRPr sz="19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934503" y="16737906"/>
            <a:ext cx="18168430" cy="2510424"/>
          </a:xfrm>
          <a:prstGeom prst="rect">
            <a:avLst/>
          </a:prstGeom>
        </p:spPr>
        <p:txBody>
          <a:bodyPr lIns="87472" tIns="43736" rIns="87472" bIns="43736"/>
          <a:lstStyle>
            <a:lvl1pPr marL="0" indent="0">
              <a:buNone/>
              <a:defRPr sz="1300"/>
            </a:lvl1pPr>
            <a:lvl2pPr marL="437358" indent="0">
              <a:buNone/>
              <a:defRPr sz="1100"/>
            </a:lvl2pPr>
            <a:lvl3pPr marL="874715" indent="0">
              <a:buNone/>
              <a:defRPr sz="1000"/>
            </a:lvl3pPr>
            <a:lvl4pPr marL="1312073" indent="0">
              <a:buNone/>
              <a:defRPr sz="900"/>
            </a:lvl4pPr>
            <a:lvl5pPr marL="1749430" indent="0">
              <a:buNone/>
              <a:defRPr sz="900"/>
            </a:lvl5pPr>
            <a:lvl6pPr marL="2186788" indent="0">
              <a:buNone/>
              <a:defRPr sz="900"/>
            </a:lvl6pPr>
            <a:lvl7pPr marL="2624145" indent="0">
              <a:buNone/>
              <a:defRPr sz="900"/>
            </a:lvl7pPr>
            <a:lvl8pPr marL="3061503" indent="0">
              <a:buNone/>
              <a:defRPr sz="900"/>
            </a:lvl8pPr>
            <a:lvl9pPr marL="349886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13110" y="856018"/>
            <a:ext cx="27253757" cy="3564467"/>
          </a:xfrm>
          <a:prstGeom prst="rect">
            <a:avLst/>
          </a:prstGeom>
        </p:spPr>
        <p:txBody>
          <a:bodyPr lIns="87472" tIns="43736" rIns="87472" bIns="43736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513110" y="4990463"/>
            <a:ext cx="27253757" cy="14114324"/>
          </a:xfrm>
          <a:prstGeom prst="rect">
            <a:avLst/>
          </a:prstGeom>
        </p:spPr>
        <p:txBody>
          <a:bodyPr vert="eaVert" lIns="87472" tIns="43736" rIns="87472" bIns="43736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2.png"/><Relationship Id="rId18" Type="http://schemas.openxmlformats.org/officeDocument/2006/relationships/image" Target="../media/image7.jpe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17" Type="http://schemas.openxmlformats.org/officeDocument/2006/relationships/image" Target="../media/image6.jpeg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2" tx1="lt1" bg2="dk1" tx2="lt2" accent1="accent1" accent2="accent2" accent3="accent3" accent4="accent4" accent5="accent5" accent6="accent6" hlink="hlink" folHlink="folHlink"/>
  <p:sldLayoutIdLst>
    <p:sldLayoutId id="2147483725" r:id="rId1"/>
    <p:sldLayoutId id="2147483724" r:id="rId2"/>
    <p:sldLayoutId id="2147483723" r:id="rId3"/>
    <p:sldLayoutId id="2147483722" r:id="rId4"/>
    <p:sldLayoutId id="2147483721" r:id="rId5"/>
    <p:sldLayoutId id="2147483720" r:id="rId6"/>
    <p:sldLayoutId id="2147483719" r:id="rId7"/>
    <p:sldLayoutId id="2147483718" r:id="rId8"/>
    <p:sldLayoutId id="2147483717" r:id="rId9"/>
    <p:sldLayoutId id="2147483716" r:id="rId10"/>
  </p:sldLayoutIdLst>
  <p:txStyles>
    <p:titleStyle>
      <a:lvl1pPr algn="ctr" defTabSz="2951163" rtl="0" eaLnBrk="0" fontAlgn="base" hangingPunct="0">
        <a:spcBef>
          <a:spcPct val="0"/>
        </a:spcBef>
        <a:spcAft>
          <a:spcPct val="0"/>
        </a:spcAft>
        <a:defRPr kumimoji="1" sz="14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2951163" rtl="0" eaLnBrk="0" fontAlgn="base" hangingPunct="0">
        <a:spcBef>
          <a:spcPct val="0"/>
        </a:spcBef>
        <a:spcAft>
          <a:spcPct val="0"/>
        </a:spcAft>
        <a:defRPr kumimoji="1" sz="14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Maiandra GD" pitchFamily="34" charset="0"/>
          <a:ea typeface="微軟正黑體" pitchFamily="34" charset="-120"/>
        </a:defRPr>
      </a:lvl2pPr>
      <a:lvl3pPr algn="ctr" defTabSz="2951163" rtl="0" eaLnBrk="0" fontAlgn="base" hangingPunct="0">
        <a:spcBef>
          <a:spcPct val="0"/>
        </a:spcBef>
        <a:spcAft>
          <a:spcPct val="0"/>
        </a:spcAft>
        <a:defRPr kumimoji="1" sz="14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Maiandra GD" pitchFamily="34" charset="0"/>
          <a:ea typeface="微軟正黑體" pitchFamily="34" charset="-120"/>
        </a:defRPr>
      </a:lvl3pPr>
      <a:lvl4pPr algn="ctr" defTabSz="2951163" rtl="0" eaLnBrk="0" fontAlgn="base" hangingPunct="0">
        <a:spcBef>
          <a:spcPct val="0"/>
        </a:spcBef>
        <a:spcAft>
          <a:spcPct val="0"/>
        </a:spcAft>
        <a:defRPr kumimoji="1" sz="14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Maiandra GD" pitchFamily="34" charset="0"/>
          <a:ea typeface="微軟正黑體" pitchFamily="34" charset="-120"/>
        </a:defRPr>
      </a:lvl4pPr>
      <a:lvl5pPr algn="ctr" defTabSz="2951163" rtl="0" eaLnBrk="0" fontAlgn="base" hangingPunct="0">
        <a:spcBef>
          <a:spcPct val="0"/>
        </a:spcBef>
        <a:spcAft>
          <a:spcPct val="0"/>
        </a:spcAft>
        <a:defRPr kumimoji="1" sz="14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Maiandra GD" pitchFamily="34" charset="0"/>
          <a:ea typeface="微軟正黑體" pitchFamily="34" charset="-120"/>
        </a:defRPr>
      </a:lvl5pPr>
      <a:lvl6pPr marL="437358" algn="ctr" defTabSz="2952163" rtl="0" fontAlgn="base">
        <a:spcBef>
          <a:spcPct val="0"/>
        </a:spcBef>
        <a:spcAft>
          <a:spcPct val="0"/>
        </a:spcAft>
        <a:defRPr kumimoji="1" sz="14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6pPr>
      <a:lvl7pPr marL="874715" algn="ctr" defTabSz="2952163" rtl="0" fontAlgn="base">
        <a:spcBef>
          <a:spcPct val="0"/>
        </a:spcBef>
        <a:spcAft>
          <a:spcPct val="0"/>
        </a:spcAft>
        <a:defRPr kumimoji="1" sz="14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7pPr>
      <a:lvl8pPr marL="1312073" algn="ctr" defTabSz="2952163" rtl="0" fontAlgn="base">
        <a:spcBef>
          <a:spcPct val="0"/>
        </a:spcBef>
        <a:spcAft>
          <a:spcPct val="0"/>
        </a:spcAft>
        <a:defRPr kumimoji="1" sz="14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8pPr>
      <a:lvl9pPr marL="1749430" algn="ctr" defTabSz="2952163" rtl="0" fontAlgn="base">
        <a:spcBef>
          <a:spcPct val="0"/>
        </a:spcBef>
        <a:spcAft>
          <a:spcPct val="0"/>
        </a:spcAft>
        <a:defRPr kumimoji="1" sz="14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9pPr>
    </p:titleStyle>
    <p:bodyStyle>
      <a:lvl1pPr marL="1106488" indent="-1106488" algn="l" defTabSz="295116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2"/>
        </a:buBlip>
        <a:defRPr kumimoji="1" sz="103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2397125" indent="-920750" algn="l" defTabSz="2951163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9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3689350" indent="-736600" algn="l" defTabSz="295116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2"/>
        </a:buBlip>
        <a:defRPr kumimoji="1" sz="7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5165725" indent="-738188" algn="l" defTabSz="2951163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6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6642100" indent="-738188" algn="l" defTabSz="295116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2"/>
        </a:buBlip>
        <a:defRPr kumimoji="1" sz="6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7079725" indent="-739560" algn="l" defTabSz="2952163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2"/>
        </a:buBlip>
        <a:defRPr kumimoji="1" sz="6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7517082" indent="-739560" algn="l" defTabSz="2952163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2"/>
        </a:buBlip>
        <a:defRPr kumimoji="1" sz="6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7954440" indent="-739560" algn="l" defTabSz="2952163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2"/>
        </a:buBlip>
        <a:defRPr kumimoji="1" sz="6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8391797" indent="-739560" algn="l" defTabSz="2952163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2"/>
        </a:buBlip>
        <a:defRPr kumimoji="1" sz="6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874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7358" algn="l" defTabSz="874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74715" algn="l" defTabSz="874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12073" algn="l" defTabSz="874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49430" algn="l" defTabSz="874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86788" algn="l" defTabSz="874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24145" algn="l" defTabSz="874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503" algn="l" defTabSz="874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98860" algn="l" defTabSz="874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rgbClr val="FFFF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0"/>
            <a:ext cx="30495747" cy="21386800"/>
            <a:chOff x="0" y="0"/>
            <a:chExt cx="5801" cy="4320"/>
          </a:xfrm>
        </p:grpSpPr>
        <p:pic>
          <p:nvPicPr>
            <p:cNvPr id="17411" name="Picture 3" descr="框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4" y="240"/>
              <a:ext cx="5232" cy="3865"/>
            </a:xfrm>
            <a:prstGeom prst="rect">
              <a:avLst/>
            </a:prstGeom>
            <a:noFill/>
          </p:spPr>
        </p:pic>
        <p:pic>
          <p:nvPicPr>
            <p:cNvPr id="17412" name="Picture 4" descr="花4"/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2016"/>
              <a:ext cx="1190" cy="1132"/>
            </a:xfrm>
            <a:prstGeom prst="rect">
              <a:avLst/>
            </a:prstGeom>
            <a:noFill/>
          </p:spPr>
        </p:pic>
        <p:pic>
          <p:nvPicPr>
            <p:cNvPr id="17413" name="Picture 5" descr="花3"/>
            <p:cNvPicPr>
              <a:picLocks noChangeAspect="1" noChangeArrowheads="1"/>
            </p:cNvPicPr>
            <p:nvPr/>
          </p:nvPicPr>
          <p:blipFill>
            <a:blip r:embed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2720"/>
              <a:ext cx="1682" cy="1600"/>
            </a:xfrm>
            <a:prstGeom prst="rect">
              <a:avLst/>
            </a:prstGeom>
            <a:noFill/>
          </p:spPr>
        </p:pic>
        <p:pic>
          <p:nvPicPr>
            <p:cNvPr id="17414" name="Picture 6" descr="葉子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4896" y="0"/>
              <a:ext cx="905" cy="819"/>
            </a:xfrm>
            <a:prstGeom prst="rect">
              <a:avLst/>
            </a:prstGeom>
            <a:noFill/>
          </p:spPr>
        </p:pic>
      </p:grpSp>
      <p:sp>
        <p:nvSpPr>
          <p:cNvPr id="174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0943351" y="4039879"/>
            <a:ext cx="6057344" cy="1306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lIns="295232" tIns="147616" rIns="295232" bIns="1476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09078" y="4277585"/>
            <a:ext cx="14130804" cy="12831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lIns="295232" tIns="147616" rIns="295232" bIns="1476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70100" y="19486274"/>
            <a:ext cx="6309078" cy="1425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>
            <a:lvl1pPr defTabSz="2952750">
              <a:defRPr kumimoji="0" sz="4500">
                <a:latin typeface="+mn-lt"/>
              </a:defRPr>
            </a:lvl1pPr>
          </a:lstStyle>
          <a:p>
            <a:fld id="{A3CA574D-F5BB-4C80-A556-F6554036448B}" type="datetimeFigureOut">
              <a:rPr lang="zh-TW" altLang="en-US"/>
              <a:pPr/>
              <a:t>2017/5/23</a:t>
            </a:fld>
            <a:endParaRPr lang="en-US" altLang="zh-TW"/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5809" y="19486274"/>
            <a:ext cx="9588359" cy="1425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>
            <a:lvl1pPr algn="ctr" defTabSz="2952750">
              <a:defRPr kumimoji="0" sz="45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741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700799" y="19486274"/>
            <a:ext cx="6309077" cy="1425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>
            <a:lvl1pPr algn="r" defTabSz="2952750">
              <a:defRPr kumimoji="0" sz="4500">
                <a:latin typeface="+mn-lt"/>
              </a:defRPr>
            </a:lvl1pPr>
          </a:lstStyle>
          <a:p>
            <a:fld id="{919064BD-C44E-4287-BFAC-F1FA5DDB25F4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2" name="Text Box 224"/>
          <p:cNvSpPr txBox="1">
            <a:spLocks noChangeArrowheads="1"/>
          </p:cNvSpPr>
          <p:nvPr userDrawn="1"/>
        </p:nvSpPr>
        <p:spPr bwMode="auto">
          <a:xfrm>
            <a:off x="6156240" y="380105"/>
            <a:ext cx="14677544" cy="2711544"/>
          </a:xfrm>
          <a:prstGeom prst="rect">
            <a:avLst/>
          </a:prstGeom>
          <a:noFill/>
          <a:ln w="165100" cmpd="dbl" algn="ctr">
            <a:noFill/>
            <a:prstDash val="sysDot"/>
            <a:miter lim="800000"/>
            <a:headEnd/>
            <a:tailEnd/>
          </a:ln>
          <a:effectLst/>
        </p:spPr>
        <p:txBody>
          <a:bodyPr wrap="none" lIns="122460" tIns="61230" rIns="122460" bIns="61230">
            <a:spAutoFit/>
          </a:bodyPr>
          <a:lstStyle/>
          <a:p>
            <a:pPr defTabSz="624146">
              <a:spcAft>
                <a:spcPts val="1722"/>
              </a:spcAft>
              <a:defRPr/>
            </a:pPr>
            <a:r>
              <a:rPr lang="zh-TW" altLang="en-US" sz="77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國立臺北科技大學機械工程系</a:t>
            </a:r>
            <a:endParaRPr lang="en-US" altLang="zh-TW" sz="7700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 defTabSz="624146">
              <a:spcAft>
                <a:spcPts val="1722"/>
              </a:spcAft>
              <a:defRPr/>
            </a:pPr>
            <a:r>
              <a:rPr lang="zh-TW" altLang="en-US" sz="77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</a:t>
            </a:r>
            <a:r>
              <a:rPr lang="en-US" altLang="zh-TW" sz="77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101</a:t>
            </a:r>
            <a:r>
              <a:rPr lang="zh-TW" altLang="en-US" sz="77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學年度實務專題成果報告</a:t>
            </a:r>
          </a:p>
        </p:txBody>
      </p:sp>
      <p:sp>
        <p:nvSpPr>
          <p:cNvPr id="17421" name="AutoShape 227"/>
          <p:cNvSpPr>
            <a:spLocks noChangeArrowheads="1"/>
          </p:cNvSpPr>
          <p:nvPr userDrawn="1"/>
        </p:nvSpPr>
        <p:spPr bwMode="auto">
          <a:xfrm>
            <a:off x="321411" y="4039879"/>
            <a:ext cx="29598945" cy="1542846"/>
          </a:xfrm>
          <a:prstGeom prst="flowChartAlternateProcess">
            <a:avLst/>
          </a:prstGeom>
          <a:gradFill rotWithShape="1">
            <a:gsLst>
              <a:gs pos="0">
                <a:schemeClr val="tx1"/>
              </a:gs>
              <a:gs pos="100000">
                <a:srgbClr val="FFFF99"/>
              </a:gs>
            </a:gsLst>
            <a:lin ang="5400000" scaled="1"/>
          </a:gradFill>
          <a:ln w="165100" cmpd="dbl" algn="ctr">
            <a:solidFill>
              <a:srgbClr val="7030A0"/>
            </a:solidFill>
            <a:prstDash val="sysDot"/>
            <a:miter lim="800000"/>
            <a:headEnd/>
            <a:tailEnd/>
          </a:ln>
        </p:spPr>
        <p:txBody>
          <a:bodyPr wrap="none" lIns="122460" tIns="61230" rIns="122460" bIns="61230" anchor="ctr"/>
          <a:lstStyle/>
          <a:p>
            <a:endParaRPr lang="zh-TW" altLang="en-US"/>
          </a:p>
        </p:txBody>
      </p:sp>
      <p:sp>
        <p:nvSpPr>
          <p:cNvPr id="17422" name="AutoShape 225"/>
          <p:cNvSpPr>
            <a:spLocks noChangeArrowheads="1"/>
          </p:cNvSpPr>
          <p:nvPr userDrawn="1"/>
        </p:nvSpPr>
        <p:spPr bwMode="auto">
          <a:xfrm>
            <a:off x="1211469" y="2423031"/>
            <a:ext cx="28059324" cy="1853433"/>
          </a:xfrm>
          <a:prstGeom prst="roundRect">
            <a:avLst>
              <a:gd name="adj" fmla="val 16667"/>
            </a:avLst>
          </a:prstGeom>
          <a:solidFill>
            <a:srgbClr val="9966FF"/>
          </a:solidFill>
          <a:ln w="165100" cmpd="dbl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lIns="87444" tIns="43721" rIns="87444" bIns="43721" anchor="ctr"/>
          <a:lstStyle/>
          <a:p>
            <a:pPr algn="ctr" defTabSz="2951163"/>
            <a:endParaRPr kumimoji="0" lang="zh-TW" altLang="zh-TW" sz="5700">
              <a:solidFill>
                <a:srgbClr val="000000"/>
              </a:solidFill>
              <a:ea typeface="標楷體" pitchFamily="65" charset="-120"/>
            </a:endParaRPr>
          </a:p>
        </p:txBody>
      </p:sp>
      <p:pic>
        <p:nvPicPr>
          <p:cNvPr id="17423" name="Picture 31" descr="機械系"/>
          <p:cNvPicPr>
            <a:picLocks noChangeAspect="1" noChangeArrowheads="1"/>
          </p:cNvPicPr>
          <p:nvPr userDrawn="1"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13755" y="380106"/>
            <a:ext cx="4007511" cy="192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4" name="圖片 5" descr="100_NTUT_logo.jpg"/>
          <p:cNvPicPr>
            <a:picLocks noChangeAspect="1"/>
          </p:cNvPicPr>
          <p:nvPr userDrawn="1"/>
        </p:nvPicPr>
        <p:blipFill>
          <a:blip r:embed="rId18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l="30832"/>
          <a:stretch>
            <a:fillRect/>
          </a:stretch>
        </p:blipFill>
        <p:spPr bwMode="auto">
          <a:xfrm>
            <a:off x="2703891" y="20571649"/>
            <a:ext cx="4931285" cy="62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5" name="圖片 6" descr="100_NTUT_logo.jpg"/>
          <p:cNvPicPr>
            <a:picLocks noChangeAspect="1"/>
          </p:cNvPicPr>
          <p:nvPr userDrawn="1"/>
        </p:nvPicPr>
        <p:blipFill>
          <a:blip r:embed="rId18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l="4904" r="90807"/>
          <a:stretch>
            <a:fillRect/>
          </a:stretch>
        </p:blipFill>
        <p:spPr bwMode="auto">
          <a:xfrm>
            <a:off x="1989147" y="20560437"/>
            <a:ext cx="305677" cy="62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6" name="圖片 7" descr="100_NTUT_logo.jpg"/>
          <p:cNvPicPr>
            <a:picLocks noChangeAspect="1"/>
          </p:cNvPicPr>
          <p:nvPr userDrawn="1"/>
        </p:nvPicPr>
        <p:blipFill>
          <a:blip r:embed="rId18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r="80824"/>
          <a:stretch>
            <a:fillRect/>
          </a:stretch>
        </p:blipFill>
        <p:spPr bwMode="auto">
          <a:xfrm>
            <a:off x="568649" y="20545859"/>
            <a:ext cx="1366555" cy="624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 spd="slow">
    <p:randomBar dir="vert"/>
  </p:transition>
  <p:timing>
    <p:tnLst>
      <p:par>
        <p:cTn id="1" dur="indefinite" restart="never" nodeType="tmRoot"/>
      </p:par>
    </p:tnLst>
  </p:timing>
  <p:txStyles>
    <p:titleStyle>
      <a:lvl1pPr algn="l" defTabSz="2952750" rtl="0" fontAlgn="base">
        <a:spcBef>
          <a:spcPct val="0"/>
        </a:spcBef>
        <a:spcAft>
          <a:spcPct val="0"/>
        </a:spcAft>
        <a:defRPr kumimoji="1" sz="149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defTabSz="2952750" rtl="0" fontAlgn="base">
        <a:spcBef>
          <a:spcPct val="0"/>
        </a:spcBef>
        <a:spcAft>
          <a:spcPct val="0"/>
        </a:spcAft>
        <a:defRPr kumimoji="1" sz="149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ea typeface="新細明體" pitchFamily="18" charset="-120"/>
        </a:defRPr>
      </a:lvl2pPr>
      <a:lvl3pPr algn="l" defTabSz="2952750" rtl="0" fontAlgn="base">
        <a:spcBef>
          <a:spcPct val="0"/>
        </a:spcBef>
        <a:spcAft>
          <a:spcPct val="0"/>
        </a:spcAft>
        <a:defRPr kumimoji="1" sz="149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ea typeface="新細明體" pitchFamily="18" charset="-120"/>
        </a:defRPr>
      </a:lvl3pPr>
      <a:lvl4pPr algn="l" defTabSz="2952750" rtl="0" fontAlgn="base">
        <a:spcBef>
          <a:spcPct val="0"/>
        </a:spcBef>
        <a:spcAft>
          <a:spcPct val="0"/>
        </a:spcAft>
        <a:defRPr kumimoji="1" sz="149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ea typeface="新細明體" pitchFamily="18" charset="-120"/>
        </a:defRPr>
      </a:lvl4pPr>
      <a:lvl5pPr algn="l" defTabSz="2952750" rtl="0" fontAlgn="base">
        <a:spcBef>
          <a:spcPct val="0"/>
        </a:spcBef>
        <a:spcAft>
          <a:spcPct val="0"/>
        </a:spcAft>
        <a:defRPr kumimoji="1" sz="149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l" defTabSz="2952750" rtl="0" fontAlgn="base">
        <a:spcBef>
          <a:spcPct val="0"/>
        </a:spcBef>
        <a:spcAft>
          <a:spcPct val="0"/>
        </a:spcAft>
        <a:defRPr kumimoji="1" sz="149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l" defTabSz="2952750" rtl="0" fontAlgn="base">
        <a:spcBef>
          <a:spcPct val="0"/>
        </a:spcBef>
        <a:spcAft>
          <a:spcPct val="0"/>
        </a:spcAft>
        <a:defRPr kumimoji="1" sz="149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l" defTabSz="2952750" rtl="0" fontAlgn="base">
        <a:spcBef>
          <a:spcPct val="0"/>
        </a:spcBef>
        <a:spcAft>
          <a:spcPct val="0"/>
        </a:spcAft>
        <a:defRPr kumimoji="1" sz="149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l" defTabSz="2952750" rtl="0" fontAlgn="base">
        <a:spcBef>
          <a:spcPct val="0"/>
        </a:spcBef>
        <a:spcAft>
          <a:spcPct val="0"/>
        </a:spcAft>
        <a:defRPr kumimoji="1" sz="149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1106488" indent="-1106488" algn="l" defTabSz="2952750" rtl="0" fontAlgn="base">
        <a:spcBef>
          <a:spcPct val="20000"/>
        </a:spcBef>
        <a:spcAft>
          <a:spcPct val="0"/>
        </a:spcAft>
        <a:buClr>
          <a:srgbClr val="FF9900"/>
        </a:buClr>
        <a:buSzPct val="80000"/>
        <a:buFont typeface="Wingdings" pitchFamily="2" charset="2"/>
        <a:buChar char="v"/>
        <a:defRPr kumimoji="1" sz="11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2398713" indent="-922338" algn="l" defTabSz="2952750" rtl="0" fontAlgn="base">
        <a:spcBef>
          <a:spcPct val="20000"/>
        </a:spcBef>
        <a:spcAft>
          <a:spcPct val="0"/>
        </a:spcAft>
        <a:buClr>
          <a:srgbClr val="FF9900"/>
        </a:buClr>
        <a:buSzPct val="80000"/>
        <a:buFont typeface="Wingdings" pitchFamily="2" charset="2"/>
        <a:buChar char="v"/>
        <a:defRPr kumimoji="1" sz="97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2pPr>
      <a:lvl3pPr marL="3690938" indent="-738188" algn="l" defTabSz="2952750" rtl="0" fontAlgn="base">
        <a:spcBef>
          <a:spcPct val="20000"/>
        </a:spcBef>
        <a:spcAft>
          <a:spcPct val="0"/>
        </a:spcAft>
        <a:buClr>
          <a:srgbClr val="FF9900"/>
        </a:buClr>
        <a:buSzPct val="80000"/>
        <a:buFont typeface="Wingdings" pitchFamily="2" charset="2"/>
        <a:buChar char="v"/>
        <a:defRPr kumimoji="1" sz="84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3pPr>
      <a:lvl4pPr marL="5167313" indent="-738188" algn="l" defTabSz="2952750" rtl="0" fontAlgn="base">
        <a:spcBef>
          <a:spcPct val="20000"/>
        </a:spcBef>
        <a:spcAft>
          <a:spcPct val="0"/>
        </a:spcAft>
        <a:buClr>
          <a:srgbClr val="FF9900"/>
        </a:buClr>
        <a:buSzPct val="80000"/>
        <a:buFont typeface="Wingdings" pitchFamily="2" charset="2"/>
        <a:buChar char="v"/>
        <a:defRPr kumimoji="1" sz="71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4pPr>
      <a:lvl5pPr marL="6642100" indent="-738188" algn="l" defTabSz="2952750" rtl="0" fontAlgn="base">
        <a:spcBef>
          <a:spcPct val="20000"/>
        </a:spcBef>
        <a:spcAft>
          <a:spcPct val="0"/>
        </a:spcAft>
        <a:buClr>
          <a:srgbClr val="FF9900"/>
        </a:buClr>
        <a:buSzPct val="80000"/>
        <a:buFont typeface="Wingdings" pitchFamily="2" charset="2"/>
        <a:buChar char="v"/>
        <a:defRPr kumimoji="1" sz="58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5pPr>
      <a:lvl6pPr marL="7099300" indent="-738188" algn="l" defTabSz="2952750" rtl="0" fontAlgn="base">
        <a:spcBef>
          <a:spcPct val="20000"/>
        </a:spcBef>
        <a:spcAft>
          <a:spcPct val="0"/>
        </a:spcAft>
        <a:buClr>
          <a:srgbClr val="FF9900"/>
        </a:buClr>
        <a:buSzPct val="80000"/>
        <a:buFont typeface="Wingdings" pitchFamily="2" charset="2"/>
        <a:buChar char="v"/>
        <a:defRPr kumimoji="1" sz="58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6pPr>
      <a:lvl7pPr marL="7556500" indent="-738188" algn="l" defTabSz="2952750" rtl="0" fontAlgn="base">
        <a:spcBef>
          <a:spcPct val="20000"/>
        </a:spcBef>
        <a:spcAft>
          <a:spcPct val="0"/>
        </a:spcAft>
        <a:buClr>
          <a:srgbClr val="FF9900"/>
        </a:buClr>
        <a:buSzPct val="80000"/>
        <a:buFont typeface="Wingdings" pitchFamily="2" charset="2"/>
        <a:buChar char="v"/>
        <a:defRPr kumimoji="1" sz="58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7pPr>
      <a:lvl8pPr marL="8013700" indent="-738188" algn="l" defTabSz="2952750" rtl="0" fontAlgn="base">
        <a:spcBef>
          <a:spcPct val="20000"/>
        </a:spcBef>
        <a:spcAft>
          <a:spcPct val="0"/>
        </a:spcAft>
        <a:buClr>
          <a:srgbClr val="FF9900"/>
        </a:buClr>
        <a:buSzPct val="80000"/>
        <a:buFont typeface="Wingdings" pitchFamily="2" charset="2"/>
        <a:buChar char="v"/>
        <a:defRPr kumimoji="1" sz="58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8pPr>
      <a:lvl9pPr marL="8470900" indent="-738188" algn="l" defTabSz="2952750" rtl="0" fontAlgn="base">
        <a:spcBef>
          <a:spcPct val="20000"/>
        </a:spcBef>
        <a:spcAft>
          <a:spcPct val="0"/>
        </a:spcAft>
        <a:buClr>
          <a:srgbClr val="FF9900"/>
        </a:buClr>
        <a:buSzPct val="80000"/>
        <a:buFont typeface="Wingdings" pitchFamily="2" charset="2"/>
        <a:buChar char="v"/>
        <a:defRPr kumimoji="1" sz="58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3"/>
          <p:cNvSpPr txBox="1">
            <a:spLocks noChangeArrowheads="1"/>
          </p:cNvSpPr>
          <p:nvPr/>
        </p:nvSpPr>
        <p:spPr bwMode="auto">
          <a:xfrm>
            <a:off x="9451355" y="2556496"/>
            <a:ext cx="10500894" cy="1354762"/>
          </a:xfrm>
          <a:prstGeom prst="rect">
            <a:avLst/>
          </a:prstGeom>
          <a:noFill/>
          <a:ln w="3175" algn="ctr">
            <a:solidFill>
              <a:srgbClr val="000000"/>
            </a:solidFill>
            <a:miter lim="800000"/>
            <a:headEnd/>
            <a:tailEnd/>
          </a:ln>
        </p:spPr>
        <p:txBody>
          <a:bodyPr lIns="122460" tIns="61230" rIns="122460" bIns="61230">
            <a:spAutoFit/>
          </a:bodyPr>
          <a:lstStyle/>
          <a:p>
            <a:pPr algn="ctr" defTabSz="623888"/>
            <a:r>
              <a:rPr lang="zh-TW" altLang="en-US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專題</a:t>
            </a:r>
            <a:r>
              <a:rPr lang="zh-TW" altLang="en-US" sz="8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名稱請</a:t>
            </a:r>
            <a:r>
              <a:rPr lang="zh-TW" altLang="en-US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置中對齊</a:t>
            </a:r>
          </a:p>
        </p:txBody>
      </p:sp>
      <p:sp>
        <p:nvSpPr>
          <p:cNvPr id="2051" name="Text Box 65"/>
          <p:cNvSpPr txBox="1">
            <a:spLocks noChangeArrowheads="1"/>
          </p:cNvSpPr>
          <p:nvPr/>
        </p:nvSpPr>
        <p:spPr bwMode="auto">
          <a:xfrm>
            <a:off x="882403" y="4212681"/>
            <a:ext cx="27996390" cy="1754872"/>
          </a:xfrm>
          <a:prstGeom prst="rect">
            <a:avLst/>
          </a:prstGeom>
          <a:noFill/>
          <a:ln w="3175" algn="ctr">
            <a:solidFill>
              <a:srgbClr val="000000"/>
            </a:solidFill>
            <a:miter lim="800000"/>
            <a:headEnd/>
            <a:tailEnd/>
          </a:ln>
        </p:spPr>
        <p:txBody>
          <a:bodyPr wrap="square" lIns="122460" tIns="61230" rIns="122460" bIns="61230">
            <a:spAutoFit/>
          </a:bodyPr>
          <a:lstStyle/>
          <a:p>
            <a:pPr defTabSz="623888">
              <a:spcAft>
                <a:spcPts val="1150"/>
              </a:spcAft>
            </a:pPr>
            <a:r>
              <a:rPr lang="zh-TW" altLang="en-US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指導老師</a:t>
            </a:r>
            <a:r>
              <a:rPr lang="zh-TW" altLang="en-US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： </a:t>
            </a:r>
            <a:endParaRPr lang="en-US" altLang="zh-TW" sz="4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標楷體" pitchFamily="65" charset="-120"/>
            </a:endParaRPr>
          </a:p>
          <a:p>
            <a:pPr defTabSz="623888">
              <a:spcAft>
                <a:spcPts val="1150"/>
              </a:spcAft>
            </a:pPr>
            <a:r>
              <a:rPr lang="zh-TW" altLang="en-US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參與</a:t>
            </a:r>
            <a:r>
              <a:rPr lang="zh-TW" altLang="en-US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學生班級 </a:t>
            </a:r>
            <a:r>
              <a:rPr lang="en-US" altLang="zh-TW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/</a:t>
            </a:r>
            <a:r>
              <a:rPr lang="zh-TW" altLang="en-US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 姓名</a:t>
            </a:r>
            <a:r>
              <a:rPr lang="en-US" altLang="zh-TW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/</a:t>
            </a:r>
            <a:r>
              <a:rPr lang="zh-TW" altLang="en-US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學號</a:t>
            </a:r>
            <a:r>
              <a:rPr lang="zh-TW" altLang="en-US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：</a:t>
            </a:r>
            <a:r>
              <a:rPr lang="zh-TW" altLang="en-US" sz="40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                                          </a:t>
            </a:r>
            <a:endParaRPr lang="zh-TW" altLang="en-US" sz="4000" dirty="0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標楷體" pitchFamily="65" charset="-120"/>
            </a:endParaRPr>
          </a:p>
        </p:txBody>
      </p:sp>
      <p:sp>
        <p:nvSpPr>
          <p:cNvPr id="2052" name="Text Box 66"/>
          <p:cNvSpPr txBox="1">
            <a:spLocks noChangeArrowheads="1"/>
          </p:cNvSpPr>
          <p:nvPr/>
        </p:nvSpPr>
        <p:spPr bwMode="auto">
          <a:xfrm>
            <a:off x="806897" y="6035711"/>
            <a:ext cx="13627337" cy="3062922"/>
          </a:xfrm>
          <a:prstGeom prst="rect">
            <a:avLst/>
          </a:prstGeom>
          <a:noFill/>
          <a:ln w="165100" cmpd="dbl" algn="ctr">
            <a:noFill/>
            <a:prstDash val="sysDot"/>
            <a:miter lim="800000"/>
            <a:headEnd/>
            <a:tailEnd/>
          </a:ln>
        </p:spPr>
        <p:txBody>
          <a:bodyPr wrap="square" lIns="122460" tIns="61230" rIns="122460" bIns="61230">
            <a:spAutoFit/>
          </a:bodyPr>
          <a:lstStyle/>
          <a:p>
            <a:pPr marL="327025" indent="-327025" defTabSz="623888"/>
            <a:r>
              <a:rPr lang="zh-TW" altLang="en-US" sz="3800" b="1" dirty="0">
                <a:solidFill>
                  <a:srgbClr val="000000"/>
                </a:solidFill>
                <a:ea typeface="標楷體" pitchFamily="65" charset="-120"/>
              </a:rPr>
              <a:t>摘要 </a:t>
            </a:r>
            <a:r>
              <a:rPr lang="en-US" altLang="zh-TW" sz="3800" b="1" dirty="0">
                <a:solidFill>
                  <a:srgbClr val="000000"/>
                </a:solidFill>
                <a:ea typeface="標楷體" pitchFamily="65" charset="-120"/>
              </a:rPr>
              <a:t>(Abstract)</a:t>
            </a:r>
          </a:p>
          <a:p>
            <a:pPr marL="327025" indent="-327025" defTabSz="623888"/>
            <a:r>
              <a:rPr lang="en-US" altLang="zh-TW" sz="17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        (</a:t>
            </a:r>
            <a:r>
              <a:rPr lang="zh-TW" altLang="en-US" sz="17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本海報使用</a:t>
            </a:r>
            <a:r>
              <a:rPr lang="en-US" altLang="zh-TW" sz="17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OFFICE2007</a:t>
            </a:r>
            <a:r>
              <a:rPr lang="zh-TW" altLang="en-US" sz="17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版本</a:t>
            </a:r>
            <a:r>
              <a:rPr lang="zh-TW" altLang="en-US" sz="17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的</a:t>
            </a:r>
            <a:r>
              <a:rPr lang="en-US" altLang="zh-TW" sz="17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PowerPoint</a:t>
            </a:r>
            <a:r>
              <a:rPr lang="zh-TW" altLang="en-US" sz="17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編輯，尺寸為</a:t>
            </a:r>
            <a:r>
              <a:rPr lang="en-US" altLang="zh-TW" sz="17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A1</a:t>
            </a:r>
            <a:r>
              <a:rPr lang="zh-TW" altLang="en-US" sz="17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大小，背景格式已完成設定，請勿任意變更。</a:t>
            </a:r>
            <a:r>
              <a:rPr lang="en-US" altLang="zh-TW" sz="17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)</a:t>
            </a:r>
          </a:p>
          <a:p>
            <a:pPr marL="327025" indent="-327025" defTabSz="623888"/>
            <a:r>
              <a:rPr lang="zh-TW" altLang="en-US" sz="17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      上方的兩個框框內，請依各專題資料填入，專題名稱請用粗體字，除以上各標題的必要內容外，海報內容由主持人自由發揮，建議至少含下列項目：</a:t>
            </a:r>
          </a:p>
          <a:p>
            <a:pPr marL="709613" lvl="1" indent="-273050" defTabSz="623888"/>
            <a:r>
              <a:rPr kumimoji="0" lang="zh-TW" altLang="en-US" sz="17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	前言或研究動機、研究背景介紹</a:t>
            </a:r>
          </a:p>
          <a:p>
            <a:pPr marL="709613" lvl="1" indent="-273050" defTabSz="623888"/>
            <a:r>
              <a:rPr kumimoji="0" lang="zh-TW" altLang="en-US" sz="17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	研究方法</a:t>
            </a:r>
          </a:p>
          <a:p>
            <a:pPr marL="709613" lvl="1" indent="-273050" defTabSz="623888"/>
            <a:r>
              <a:rPr kumimoji="0" lang="zh-TW" altLang="en-US" sz="17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	結果與討論</a:t>
            </a:r>
          </a:p>
          <a:p>
            <a:pPr marL="709613" lvl="1" indent="-273050" defTabSz="623888"/>
            <a:r>
              <a:rPr kumimoji="0" lang="zh-TW" altLang="en-US" sz="17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	結論</a:t>
            </a:r>
            <a:endParaRPr lang="zh-TW" altLang="en-US" sz="1700" b="1" dirty="0">
              <a:latin typeface="Times New Roman" pitchFamily="18" charset="0"/>
              <a:ea typeface="標楷體" pitchFamily="65" charset="-120"/>
            </a:endParaRPr>
          </a:p>
          <a:p>
            <a:pPr marL="327025" indent="-327025" algn="just" defTabSz="623888"/>
            <a:r>
              <a:rPr lang="zh-TW" altLang="en-US" sz="17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字體大小建議用</a:t>
            </a:r>
            <a:r>
              <a:rPr lang="en-US" altLang="zh-TW" sz="17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40</a:t>
            </a:r>
            <a:r>
              <a:rPr lang="zh-TW" altLang="en-US" sz="17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為標題，</a:t>
            </a:r>
            <a:r>
              <a:rPr lang="en-US" altLang="zh-TW" sz="17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18</a:t>
            </a:r>
            <a:r>
              <a:rPr lang="zh-TW" altLang="en-US" sz="17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為文字內容</a:t>
            </a:r>
          </a:p>
          <a:p>
            <a:pPr marL="327025" indent="-327025" algn="just" defTabSz="623888"/>
            <a:r>
              <a:rPr lang="zh-TW" altLang="en-US" sz="17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字形建議為</a:t>
            </a:r>
            <a:r>
              <a:rPr lang="en-US" altLang="zh-TW" sz="17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Arial</a:t>
            </a:r>
            <a:r>
              <a:rPr lang="zh-TW" altLang="en-US" sz="17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（英文標題或文字）、</a:t>
            </a:r>
            <a:r>
              <a:rPr lang="en-US" altLang="zh-TW" sz="17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Symbol</a:t>
            </a:r>
            <a:r>
              <a:rPr lang="zh-TW" altLang="en-US" sz="17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（符號）及標楷體（中文）</a:t>
            </a:r>
          </a:p>
        </p:txBody>
      </p:sp>
      <p:sp>
        <p:nvSpPr>
          <p:cNvPr id="2053" name="Text Box 258"/>
          <p:cNvSpPr txBox="1">
            <a:spLocks noChangeArrowheads="1"/>
          </p:cNvSpPr>
          <p:nvPr/>
        </p:nvSpPr>
        <p:spPr bwMode="auto">
          <a:xfrm>
            <a:off x="15139987" y="6516936"/>
            <a:ext cx="13919529" cy="970041"/>
          </a:xfrm>
          <a:prstGeom prst="rect">
            <a:avLst/>
          </a:prstGeom>
          <a:noFill/>
          <a:ln w="165100" cmpd="dbl" algn="ctr">
            <a:noFill/>
            <a:prstDash val="sysDot"/>
            <a:miter lim="800000"/>
            <a:headEnd/>
            <a:tailEnd/>
          </a:ln>
        </p:spPr>
        <p:txBody>
          <a:bodyPr lIns="122460" tIns="61230" rIns="122460" bIns="61230">
            <a:spAutoFit/>
          </a:bodyPr>
          <a:lstStyle/>
          <a:p>
            <a:pPr marL="327025" indent="-327025" defTabSz="623888"/>
            <a:r>
              <a:rPr lang="zh-TW" altLang="en-US" sz="3800" b="1" dirty="0">
                <a:solidFill>
                  <a:srgbClr val="000000"/>
                </a:solidFill>
                <a:ea typeface="標楷體" pitchFamily="65" charset="-120"/>
              </a:rPr>
              <a:t>結果與討論 </a:t>
            </a:r>
            <a:r>
              <a:rPr lang="en-US" altLang="zh-TW" sz="3800" b="1" dirty="0">
                <a:solidFill>
                  <a:srgbClr val="000000"/>
                </a:solidFill>
                <a:ea typeface="標楷體" pitchFamily="65" charset="-120"/>
              </a:rPr>
              <a:t>(Results and discussion)</a:t>
            </a:r>
            <a:endParaRPr lang="en-US" altLang="zh-TW" sz="1700" b="1" dirty="0">
              <a:solidFill>
                <a:srgbClr val="000000"/>
              </a:solidFill>
              <a:ea typeface="標楷體" pitchFamily="65" charset="-120"/>
            </a:endParaRPr>
          </a:p>
          <a:p>
            <a:pPr marL="327025" indent="-327025" algn="just" defTabSz="623888"/>
            <a:r>
              <a:rPr lang="en-US" altLang="zh-TW" sz="1700" b="1" dirty="0">
                <a:solidFill>
                  <a:srgbClr val="000000"/>
                </a:solidFill>
              </a:rPr>
              <a:t>      We have interesting results.</a:t>
            </a:r>
            <a:r>
              <a:rPr lang="en-US" altLang="zh-TW" sz="1700" b="1" dirty="0"/>
              <a:t> </a:t>
            </a:r>
            <a:r>
              <a:rPr lang="en-US" altLang="zh-TW" sz="1700" b="1" dirty="0">
                <a:solidFill>
                  <a:srgbClr val="000000"/>
                </a:solidFill>
              </a:rPr>
              <a:t>We have interesting results.</a:t>
            </a:r>
            <a:r>
              <a:rPr lang="en-US" altLang="zh-TW" sz="1700" b="1" dirty="0"/>
              <a:t> </a:t>
            </a:r>
            <a:endParaRPr lang="en-US" altLang="zh-TW" sz="1700" dirty="0"/>
          </a:p>
        </p:txBody>
      </p:sp>
      <p:sp>
        <p:nvSpPr>
          <p:cNvPr id="2054" name="Text Box 258"/>
          <p:cNvSpPr txBox="1">
            <a:spLocks noChangeArrowheads="1"/>
          </p:cNvSpPr>
          <p:nvPr/>
        </p:nvSpPr>
        <p:spPr bwMode="auto">
          <a:xfrm>
            <a:off x="15500027" y="17318136"/>
            <a:ext cx="13917281" cy="970041"/>
          </a:xfrm>
          <a:prstGeom prst="rect">
            <a:avLst/>
          </a:prstGeom>
          <a:noFill/>
          <a:ln w="165100" cmpd="dbl" algn="ctr">
            <a:noFill/>
            <a:prstDash val="sysDot"/>
            <a:miter lim="800000"/>
            <a:headEnd/>
            <a:tailEnd/>
          </a:ln>
        </p:spPr>
        <p:txBody>
          <a:bodyPr lIns="122460" tIns="61230" rIns="122460" bIns="61230">
            <a:spAutoFit/>
          </a:bodyPr>
          <a:lstStyle/>
          <a:p>
            <a:pPr marL="327025" indent="-327025" defTabSz="623888"/>
            <a:r>
              <a:rPr lang="zh-TW" altLang="en-US" sz="3800" b="1" dirty="0">
                <a:solidFill>
                  <a:srgbClr val="000000"/>
                </a:solidFill>
                <a:ea typeface="標楷體" pitchFamily="65" charset="-120"/>
              </a:rPr>
              <a:t>結論 </a:t>
            </a:r>
            <a:r>
              <a:rPr lang="en-US" altLang="zh-TW" sz="3800" b="1" dirty="0">
                <a:solidFill>
                  <a:srgbClr val="000000"/>
                </a:solidFill>
                <a:ea typeface="標楷體" pitchFamily="65" charset="-120"/>
              </a:rPr>
              <a:t>(Conclusions)</a:t>
            </a:r>
            <a:endParaRPr lang="en-US" altLang="zh-TW" sz="1700" b="1" dirty="0">
              <a:solidFill>
                <a:srgbClr val="000000"/>
              </a:solidFill>
              <a:ea typeface="標楷體" pitchFamily="65" charset="-120"/>
            </a:endParaRPr>
          </a:p>
          <a:p>
            <a:pPr marL="327025" indent="-327025" algn="just" defTabSz="623888"/>
            <a:r>
              <a:rPr lang="en-US" altLang="zh-TW" sz="1700" b="1" dirty="0">
                <a:solidFill>
                  <a:srgbClr val="000000"/>
                </a:solidFill>
              </a:rPr>
              <a:t>      Here are conclusions. Here are conclusions. </a:t>
            </a:r>
            <a:endParaRPr lang="en-US" altLang="zh-TW" sz="1700" b="1" dirty="0"/>
          </a:p>
        </p:txBody>
      </p:sp>
      <p:sp>
        <p:nvSpPr>
          <p:cNvPr id="2055" name="Text Box 66"/>
          <p:cNvSpPr txBox="1">
            <a:spLocks noChangeArrowheads="1"/>
          </p:cNvSpPr>
          <p:nvPr/>
        </p:nvSpPr>
        <p:spPr bwMode="auto">
          <a:xfrm>
            <a:off x="810395" y="9253240"/>
            <a:ext cx="13627337" cy="970041"/>
          </a:xfrm>
          <a:prstGeom prst="rect">
            <a:avLst/>
          </a:prstGeom>
          <a:noFill/>
          <a:ln w="165100" cmpd="dbl" algn="ctr">
            <a:noFill/>
            <a:prstDash val="sysDot"/>
            <a:miter lim="800000"/>
            <a:headEnd/>
            <a:tailEnd/>
          </a:ln>
        </p:spPr>
        <p:txBody>
          <a:bodyPr lIns="122460" tIns="61230" rIns="122460" bIns="61230">
            <a:spAutoFit/>
          </a:bodyPr>
          <a:lstStyle/>
          <a:p>
            <a:pPr marL="327025" indent="-327025" defTabSz="623888"/>
            <a:r>
              <a:rPr lang="zh-TW" altLang="en-US" sz="3800" b="1" dirty="0">
                <a:solidFill>
                  <a:srgbClr val="000000"/>
                </a:solidFill>
                <a:ea typeface="標楷體" pitchFamily="65" charset="-120"/>
              </a:rPr>
              <a:t>專題動機 </a:t>
            </a:r>
            <a:r>
              <a:rPr lang="en-US" altLang="zh-TW" sz="3800" b="1" dirty="0">
                <a:solidFill>
                  <a:srgbClr val="000000"/>
                </a:solidFill>
                <a:ea typeface="標楷體" pitchFamily="65" charset="-120"/>
              </a:rPr>
              <a:t>(Motivation)</a:t>
            </a:r>
          </a:p>
          <a:p>
            <a:pPr marL="327025" indent="-327025" algn="just" defTabSz="623888"/>
            <a:r>
              <a:rPr lang="en-US" altLang="zh-TW" sz="1700" dirty="0">
                <a:solidFill>
                  <a:srgbClr val="000000"/>
                </a:solidFill>
              </a:rPr>
              <a:t>	</a:t>
            </a:r>
            <a:r>
              <a:rPr lang="en-US" altLang="zh-TW" sz="1700" b="1" dirty="0">
                <a:solidFill>
                  <a:srgbClr val="000000"/>
                </a:solidFill>
              </a:rPr>
              <a:t>A good introduction is given.</a:t>
            </a:r>
            <a:r>
              <a:rPr lang="en-US" altLang="zh-TW" sz="1700" dirty="0"/>
              <a:t> </a:t>
            </a:r>
            <a:r>
              <a:rPr lang="en-US" altLang="zh-TW" sz="1700" b="1" dirty="0">
                <a:solidFill>
                  <a:srgbClr val="000000"/>
                </a:solidFill>
              </a:rPr>
              <a:t>A good introduction is given.</a:t>
            </a:r>
            <a:r>
              <a:rPr lang="en-US" altLang="zh-TW" sz="1700" dirty="0"/>
              <a:t> </a:t>
            </a:r>
          </a:p>
        </p:txBody>
      </p:sp>
      <p:sp>
        <p:nvSpPr>
          <p:cNvPr id="2056" name="Text Box 66"/>
          <p:cNvSpPr txBox="1">
            <a:spLocks noChangeArrowheads="1"/>
          </p:cNvSpPr>
          <p:nvPr/>
        </p:nvSpPr>
        <p:spPr bwMode="auto">
          <a:xfrm>
            <a:off x="882403" y="13573720"/>
            <a:ext cx="13627337" cy="2570480"/>
          </a:xfrm>
          <a:prstGeom prst="rect">
            <a:avLst/>
          </a:prstGeom>
          <a:noFill/>
          <a:ln w="165100" cmpd="dbl" algn="ctr">
            <a:noFill/>
            <a:prstDash val="sysDot"/>
            <a:miter lim="800000"/>
            <a:headEnd/>
            <a:tailEnd/>
          </a:ln>
        </p:spPr>
        <p:txBody>
          <a:bodyPr wrap="square" lIns="122460" tIns="61230" rIns="122460" bIns="61230">
            <a:spAutoFit/>
          </a:bodyPr>
          <a:lstStyle/>
          <a:p>
            <a:pPr marL="327025" indent="-327025" defTabSz="623888"/>
            <a:r>
              <a:rPr lang="zh-TW" altLang="en-US" sz="3800" b="1" dirty="0">
                <a:solidFill>
                  <a:srgbClr val="000000"/>
                </a:solidFill>
                <a:ea typeface="標楷體" pitchFamily="65" charset="-120"/>
              </a:rPr>
              <a:t>專題方法 </a:t>
            </a:r>
            <a:r>
              <a:rPr lang="en-US" altLang="zh-TW" sz="3800" b="1" dirty="0">
                <a:solidFill>
                  <a:srgbClr val="000000"/>
                </a:solidFill>
                <a:ea typeface="標楷體" pitchFamily="65" charset="-120"/>
              </a:rPr>
              <a:t>(Methods)</a:t>
            </a:r>
          </a:p>
          <a:p>
            <a:pPr marL="327025" indent="-327025" algn="just" defTabSz="623888"/>
            <a:r>
              <a:rPr lang="en-US" altLang="zh-TW" sz="1700" dirty="0">
                <a:solidFill>
                  <a:srgbClr val="000000"/>
                </a:solidFill>
              </a:rPr>
              <a:t>	</a:t>
            </a:r>
            <a:r>
              <a:rPr lang="en-US" altLang="zh-TW" sz="1700" b="1" dirty="0">
                <a:solidFill>
                  <a:srgbClr val="000000"/>
                </a:solidFill>
              </a:rPr>
              <a:t>A well-defined model is built. A well-defined model is built</a:t>
            </a:r>
            <a:r>
              <a:rPr lang="en-US" altLang="zh-TW" sz="1700" b="1" dirty="0" smtClean="0">
                <a:solidFill>
                  <a:srgbClr val="000000"/>
                </a:solidFill>
              </a:rPr>
              <a:t>.</a:t>
            </a:r>
            <a:endParaRPr lang="en-US" altLang="zh-TW" sz="1700" dirty="0"/>
          </a:p>
          <a:p>
            <a:pPr marL="327025" indent="-327025" algn="just" defTabSz="623888"/>
            <a:endParaRPr lang="en-US" altLang="zh-TW" sz="1700" dirty="0"/>
          </a:p>
          <a:p>
            <a:pPr marL="327025" indent="-327025" algn="just" defTabSz="623888"/>
            <a:endParaRPr lang="en-US" altLang="zh-TW" sz="1700" dirty="0"/>
          </a:p>
          <a:p>
            <a:pPr marL="327025" indent="-327025" algn="just" defTabSz="623888"/>
            <a:endParaRPr lang="en-US" altLang="zh-TW" dirty="0"/>
          </a:p>
          <a:p>
            <a:pPr marL="327025" indent="-327025" algn="just" defTabSz="623888"/>
            <a:endParaRPr lang="en-US" altLang="zh-TW" dirty="0"/>
          </a:p>
          <a:p>
            <a:pPr marL="327025" indent="-327025" algn="just" defTabSz="623888"/>
            <a:endParaRPr lang="en-US" altLang="zh-TW" sz="1700" dirty="0"/>
          </a:p>
          <a:p>
            <a:pPr marL="327025" indent="-327025" algn="just" defTabSz="623888"/>
            <a:endParaRPr lang="en-US" altLang="zh-TW" dirty="0"/>
          </a:p>
          <a:p>
            <a:pPr marL="327025" indent="-327025" algn="just" defTabSz="623888"/>
            <a:endParaRPr lang="en-US" altLang="zh-TW" sz="1700" dirty="0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5418907" y="972320"/>
            <a:ext cx="20162239" cy="123726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wrap="square" lIns="128016" tIns="64008" rIns="128016" bIns="64008">
            <a:spAutoFit/>
          </a:bodyPr>
          <a:lstStyle/>
          <a:p>
            <a:pPr algn="ctr" defTabSz="652463"/>
            <a:r>
              <a:rPr lang="zh-TW" altLang="en-US" sz="72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正顏楷體W9" pitchFamily="65" charset="-120"/>
                <a:ea typeface="華康正顏楷體W9" pitchFamily="65" charset="-120"/>
              </a:rPr>
              <a:t>國立臺北科技大學機械</a:t>
            </a:r>
            <a:r>
              <a:rPr lang="zh-TW" altLang="en-US" sz="7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正顏楷體W9" pitchFamily="65" charset="-120"/>
                <a:ea typeface="華康正顏楷體W9" pitchFamily="65" charset="-120"/>
              </a:rPr>
              <a:t>系</a:t>
            </a:r>
            <a:r>
              <a:rPr lang="en-US" altLang="zh-TW" sz="7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正顏楷體W9" pitchFamily="65" charset="-120"/>
                <a:ea typeface="華康正顏楷體W9" pitchFamily="65" charset="-120"/>
              </a:rPr>
              <a:t>106</a:t>
            </a:r>
            <a:r>
              <a:rPr lang="zh-TW" altLang="en-US" sz="7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正顏楷體W9" pitchFamily="65" charset="-120"/>
                <a:ea typeface="華康正顏楷體W9" pitchFamily="65" charset="-120"/>
              </a:rPr>
              <a:t>學年</a:t>
            </a:r>
            <a:r>
              <a:rPr lang="zh-TW" altLang="en-US" sz="72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正顏楷體W9" pitchFamily="65" charset="-120"/>
                <a:ea typeface="華康正顏楷體W9" pitchFamily="65" charset="-120"/>
              </a:rPr>
              <a:t>度實務專題</a:t>
            </a:r>
            <a:r>
              <a:rPr lang="zh-TW" altLang="en-US" sz="7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正顏楷體W9" pitchFamily="65" charset="-120"/>
                <a:ea typeface="華康正顏楷體W9" pitchFamily="65" charset="-120"/>
              </a:rPr>
              <a:t>海報</a:t>
            </a:r>
            <a:endParaRPr lang="zh-TW" altLang="en-US" sz="7200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華康正顏楷體W9" pitchFamily="65" charset="-120"/>
              <a:ea typeface="華康正顏楷體W9" pitchFamily="65" charset="-120"/>
            </a:endParaRPr>
          </a:p>
        </p:txBody>
      </p:sp>
      <p:pic>
        <p:nvPicPr>
          <p:cNvPr id="2062" name="Picture 14" descr="Taipei Tech Logo-有白邊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8427" y="684288"/>
            <a:ext cx="4104456" cy="3230528"/>
          </a:xfrm>
          <a:prstGeom prst="rect">
            <a:avLst/>
          </a:prstGeom>
          <a:noFill/>
        </p:spPr>
      </p:pic>
      <p:pic>
        <p:nvPicPr>
          <p:cNvPr id="13" name="圖片 12" descr="科大機械系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869179" y="756296"/>
            <a:ext cx="2880320" cy="3038758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龍騰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65100" cap="flat" cmpd="dbl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128016" tIns="64008" rIns="128016" bIns="64008" numCol="1" anchor="ctr" anchorCtr="0" compatLnSpc="1">
        <a:prstTxWarp prst="textNoShape">
          <a:avLst/>
        </a:prstTxWarp>
      </a:bodyPr>
      <a:lstStyle>
        <a:defPPr marL="0" marR="0" indent="0" algn="l" defTabSz="6524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65100" cap="flat" cmpd="dbl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128016" tIns="64008" rIns="128016" bIns="64008" numCol="1" anchor="ctr" anchorCtr="0" compatLnSpc="1">
        <a:prstTxWarp prst="textNoShape">
          <a:avLst/>
        </a:prstTxWarp>
      </a:bodyPr>
      <a:lstStyle>
        <a:defPPr marL="0" marR="0" indent="0" algn="l" defTabSz="6524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onyv">
  <a:themeElements>
    <a:clrScheme name="市鎮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peonyv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eony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ony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ony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ony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ony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ony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ony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5452</TotalTime>
  <Words>147</Words>
  <Application>Microsoft Office PowerPoint</Application>
  <PresentationFormat>自訂</PresentationFormat>
  <Paragraphs>26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1</vt:i4>
      </vt:variant>
    </vt:vector>
  </HeadingPairs>
  <TitlesOfParts>
    <vt:vector size="3" baseType="lpstr">
      <vt:lpstr>Digital Dots</vt:lpstr>
      <vt:lpstr>peonyv</vt:lpstr>
      <vt:lpstr>投影片 1</vt:lpstr>
    </vt:vector>
  </TitlesOfParts>
  <Company>mychat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crtl08</dc:creator>
  <cp:lastModifiedBy>user</cp:lastModifiedBy>
  <cp:revision>64</cp:revision>
  <dcterms:created xsi:type="dcterms:W3CDTF">2005-07-19T04:21:05Z</dcterms:created>
  <dcterms:modified xsi:type="dcterms:W3CDTF">2017-05-23T07:47:34Z</dcterms:modified>
</cp:coreProperties>
</file>